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1" r:id="rId1"/>
  </p:sldMasterIdLst>
  <p:notesMasterIdLst>
    <p:notesMasterId r:id="rId28"/>
  </p:notesMasterIdLst>
  <p:sldIdLst>
    <p:sldId id="256" r:id="rId2"/>
    <p:sldId id="257" r:id="rId3"/>
    <p:sldId id="258" r:id="rId4"/>
    <p:sldId id="282" r:id="rId5"/>
    <p:sldId id="260" r:id="rId6"/>
    <p:sldId id="261" r:id="rId7"/>
    <p:sldId id="262" r:id="rId8"/>
    <p:sldId id="263" r:id="rId9"/>
    <p:sldId id="264" r:id="rId10"/>
    <p:sldId id="265" r:id="rId11"/>
    <p:sldId id="266" r:id="rId12"/>
    <p:sldId id="267" r:id="rId13"/>
    <p:sldId id="268" r:id="rId14"/>
    <p:sldId id="269" r:id="rId15"/>
    <p:sldId id="270" r:id="rId16"/>
    <p:sldId id="283" r:id="rId17"/>
    <p:sldId id="274" r:id="rId18"/>
    <p:sldId id="275" r:id="rId19"/>
    <p:sldId id="276" r:id="rId20"/>
    <p:sldId id="271" r:id="rId21"/>
    <p:sldId id="273" r:id="rId22"/>
    <p:sldId id="281" r:id="rId23"/>
    <p:sldId id="277" r:id="rId24"/>
    <p:sldId id="278"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95"/>
    <p:restoredTop sz="71312"/>
  </p:normalViewPr>
  <p:slideViewPr>
    <p:cSldViewPr snapToGrid="0" snapToObjects="1">
      <p:cViewPr>
        <p:scale>
          <a:sx n="80" d="100"/>
          <a:sy n="80" d="100"/>
        </p:scale>
        <p:origin x="1800" y="472"/>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DDBD1E-4AF1-AF4A-B319-236CC125AFD2}" type="datetimeFigureOut">
              <a:rPr lang="en-US" smtClean="0"/>
              <a:t>6/2/21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7719E-7912-7743-B0C1-2FC5E3444D40}" type="slidenum">
              <a:rPr lang="en-US" smtClean="0"/>
              <a:t>‹#›</a:t>
            </a:fld>
            <a:endParaRPr lang="en-US"/>
          </a:p>
        </p:txBody>
      </p:sp>
    </p:spTree>
    <p:extLst>
      <p:ext uri="{BB962C8B-B14F-4D97-AF65-F5344CB8AC3E}">
        <p14:creationId xmlns:p14="http://schemas.microsoft.com/office/powerpoint/2010/main" val="4213382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gttugsuu/Constrained-Neural-Style-Transfer-for-Decorated-Logo-Gener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a:t>
            </a:fld>
            <a:endParaRPr lang="en-US"/>
          </a:p>
        </p:txBody>
      </p:sp>
    </p:spTree>
    <p:extLst>
      <p:ext uri="{BB962C8B-B14F-4D97-AF65-F5344CB8AC3E}">
        <p14:creationId xmlns:p14="http://schemas.microsoft.com/office/powerpoint/2010/main" val="81419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result is a system that can produce simple logos, combining form and meaning. We took some liberties to simplify the process to make the prototype more feasible. For example, Wheeler describes several categories of logos, including wordmarks, letterform marks, pictorial, and abstract; we will focus on pictorial marks (based on literal and recognizable images) and leverage existing labeled image sets. We also limited our typeface selection and asked the user to select some parameters, as selecting a typeface to match tone, message, and form could be its own paper—as </a:t>
            </a:r>
            <a:r>
              <a:rPr lang="en-US" sz="1200" b="0" i="0" u="none" strike="noStrike" kern="1200" dirty="0" err="1">
                <a:solidFill>
                  <a:schemeClr val="tx1"/>
                </a:solidFill>
                <a:effectLst/>
                <a:latin typeface="+mn-lt"/>
                <a:ea typeface="+mn-ea"/>
                <a:cs typeface="+mn-cs"/>
              </a:rPr>
              <a:t>Spiekerman</a:t>
            </a:r>
            <a:r>
              <a:rPr lang="en-US" sz="1200" b="0" i="0" u="none" strike="noStrike" kern="1200" dirty="0">
                <a:solidFill>
                  <a:schemeClr val="tx1"/>
                </a:solidFill>
                <a:effectLst/>
                <a:latin typeface="+mn-lt"/>
                <a:ea typeface="+mn-ea"/>
                <a:cs typeface="+mn-cs"/>
              </a:rPr>
              <a:t> and Ginger claim, “picking the right font for a particular message can be fun, but also extremely difficult.” Another aspect we’re simplifying is the choice of a single layout and a single iteration—designers will explore several variants of a design before narrowing down their options, as Connie Birdsall described. Even in this simplified form, we believe that this is a step closer towards producing meaningful logos with artificial intelligence tools. </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11</a:t>
            </a:fld>
            <a:endParaRPr lang="en-US"/>
          </a:p>
        </p:txBody>
      </p:sp>
    </p:spTree>
    <p:extLst>
      <p:ext uri="{BB962C8B-B14F-4D97-AF65-F5344CB8AC3E}">
        <p14:creationId xmlns:p14="http://schemas.microsoft.com/office/powerpoint/2010/main" val="165417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Datasets</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Brief spiel about the data sets (will be expanded in the next subsections)</a:t>
            </a:r>
          </a:p>
          <a:p>
            <a:pPr rtl="0"/>
            <a:r>
              <a:rPr lang="en-US" sz="1200" b="0" i="0" u="none" strike="noStrike" kern="1200" dirty="0">
                <a:solidFill>
                  <a:schemeClr val="tx1"/>
                </a:solidFill>
                <a:effectLst/>
                <a:latin typeface="+mn-lt"/>
                <a:ea typeface="+mn-ea"/>
                <a:cs typeface="+mn-cs"/>
              </a:rPr>
              <a:t>Noun dataset from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(Richard)</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the noun dataset use used the prerendered screenshots from the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dataset[ [shapenet2015, savva2015semgeo].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contains over 12,000 models with 270 labeled categories. Each model also contains additional labels and metadata which we use to match the noun input the user, along with synonym expansion described further below. Each object in the dataset has twelve pre-rendered screenshot images. This gives us the ability to match a broad range of user input for nouns when generating a logo. In fact, we created a reduced subset of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to make the dataset easier to work with during our research.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Here is an excerpt from the metadata from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showing the fields available and an example entry:</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fullId,category,wnsynset,wnlemmas,up,front,unit,aligned.dims,isContainerLike,surfaceVolume,solidVolume,supportSurfaceArea,weight,staticFrictionForce,name,tags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wss.100f39dce7690f59efb94709f30ce0d2,"Chair,Recliner",n4069540,"recliner,reclining chair,lounger","0\,0\,1","0\,-1\,0",0.012947172227877498,"111.34567\,100.547745\,96.13275",,,,,,,couch,carpet recliner</a:t>
            </a:r>
          </a:p>
          <a:p>
            <a:pPr rtl="0"/>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Style dataset creation (Mohammed)</a:t>
            </a:r>
            <a:endParaRPr lang="en-US" sz="1200" b="1" i="0" u="none" strike="noStrike" kern="1200" dirty="0">
              <a:solidFill>
                <a:schemeClr val="tx1"/>
              </a:solidFill>
              <a:effectLst/>
              <a:latin typeface="+mn-lt"/>
              <a:ea typeface="+mn-ea"/>
              <a:cs typeface="+mn-cs"/>
            </a:endParaRPr>
          </a:p>
          <a:p>
            <a:pPr rtl="0"/>
            <a:r>
              <a:rPr lang="en-US" sz="1800" b="0" i="0" u="none" strike="noStrike" dirty="0">
                <a:solidFill>
                  <a:srgbClr val="000000"/>
                </a:solidFill>
                <a:effectLst/>
                <a:latin typeface="Arial" panose="020B0604020202020204" pitchFamily="34" charset="0"/>
              </a:rPr>
              <a:t>The main source of the style dataset was a dataset obtained from </a:t>
            </a:r>
            <a:r>
              <a:rPr lang="en-US" sz="1800" b="0" i="0" u="none" strike="noStrike" dirty="0" err="1">
                <a:solidFill>
                  <a:srgbClr val="000000"/>
                </a:solidFill>
                <a:effectLst/>
                <a:latin typeface="Arial" panose="020B0604020202020204" pitchFamily="34" charset="0"/>
              </a:rPr>
              <a:t>kaggle</a:t>
            </a:r>
            <a:r>
              <a:rPr lang="en-US" sz="1800" b="0" i="0" u="none" strike="noStrike" dirty="0">
                <a:solidFill>
                  <a:srgbClr val="000000"/>
                </a:solidFill>
                <a:effectLst/>
                <a:latin typeface="Arial" panose="020B0604020202020204" pitchFamily="34" charset="0"/>
              </a:rPr>
              <a:t> [https://www.kaggle.com/ikarus777/best-artworks-of-all-time]. In addition, some of the images were scraped from google to include extra style images that were not found in the dataset, such as zebra and charcoal. The purpose of this dataset is to transfer its style (color) to another image, and in our case it is the logo image.</a:t>
            </a:r>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12</a:t>
            </a:fld>
            <a:endParaRPr lang="en-US"/>
          </a:p>
        </p:txBody>
      </p:sp>
    </p:spTree>
    <p:extLst>
      <p:ext uri="{BB962C8B-B14F-4D97-AF65-F5344CB8AC3E}">
        <p14:creationId xmlns:p14="http://schemas.microsoft.com/office/powerpoint/2010/main" val="362639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800" b="0" i="0" u="none" strike="noStrike" dirty="0">
                <a:solidFill>
                  <a:srgbClr val="000000"/>
                </a:solidFill>
                <a:effectLst/>
                <a:latin typeface="Arial" panose="020B0604020202020204" pitchFamily="34" charset="0"/>
              </a:rPr>
              <a:t>Synonym expansion</a:t>
            </a:r>
          </a:p>
          <a:p>
            <a:pPr rtl="0"/>
            <a:r>
              <a:rPr lang="en-US" sz="1800" b="0" i="0" u="none" strike="noStrike" dirty="0">
                <a:solidFill>
                  <a:srgbClr val="000000"/>
                </a:solidFill>
                <a:effectLst/>
                <a:latin typeface="Arial" panose="020B0604020202020204" pitchFamily="34" charset="0"/>
              </a:rPr>
              <a:t>To help designers with the process, we developed a component that finds the synonyms for a word. The purpose of this component is to expand the search terms when both terms do not produce a result. For the synonym expansion, we are utilizing the WordNet dataset to find the synonyms set for a word. This is useful because it assists designers to enlarge their scopes in the logo design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13</a:t>
            </a:fld>
            <a:endParaRPr lang="en-US"/>
          </a:p>
        </p:txBody>
      </p:sp>
    </p:spTree>
    <p:extLst>
      <p:ext uri="{BB962C8B-B14F-4D97-AF65-F5344CB8AC3E}">
        <p14:creationId xmlns:p14="http://schemas.microsoft.com/office/powerpoint/2010/main" val="2346522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apply the style onto the image, we used the algorithm for </a:t>
            </a:r>
            <a:r>
              <a:rPr lang="en-US" sz="1200" b="0" i="1" u="none" strike="noStrike" kern="1200" dirty="0">
                <a:solidFill>
                  <a:schemeClr val="tx1"/>
                </a:solidFill>
                <a:effectLst/>
                <a:latin typeface="+mn-lt"/>
                <a:ea typeface="+mn-ea"/>
                <a:cs typeface="+mn-cs"/>
              </a:rPr>
              <a:t>Constrained Neural Style Transfer for Decorated Logo Generation (CNST)</a:t>
            </a:r>
            <a:r>
              <a:rPr lang="en-US" sz="1200" b="0" i="0" u="none" strike="noStrike" kern="1200" dirty="0">
                <a:solidFill>
                  <a:schemeClr val="tx1"/>
                </a:solidFill>
                <a:effectLst/>
                <a:latin typeface="+mn-lt"/>
                <a:ea typeface="+mn-ea"/>
                <a:cs typeface="+mn-cs"/>
              </a:rPr>
              <a:t>, available at </a:t>
            </a:r>
            <a:r>
              <a:rPr lang="en-US" sz="1200" b="0" i="0" u="sng" strike="noStrike" kern="1200" dirty="0">
                <a:solidFill>
                  <a:schemeClr val="tx1"/>
                </a:solidFill>
                <a:effectLst/>
                <a:latin typeface="+mn-lt"/>
                <a:ea typeface="+mn-ea"/>
                <a:cs typeface="+mn-cs"/>
                <a:hlinkClick r:id="rId3"/>
              </a:rPr>
              <a:t>https://github.com/gttugsuu/Constrained-Neural-Style-Transfer-for-Decorated-Logo-Generation</a:t>
            </a:r>
            <a:r>
              <a:rPr lang="en-US" sz="1200" b="0" i="0" u="none" strike="noStrike" kern="1200" dirty="0">
                <a:solidFill>
                  <a:schemeClr val="tx1"/>
                </a:solidFill>
                <a:effectLst/>
                <a:latin typeface="+mn-lt"/>
                <a:ea typeface="+mn-ea"/>
                <a:cs typeface="+mn-cs"/>
              </a:rPr>
              <a:t>. The algorithm uses CNNs (specifically the Visual Geometry Group Network, </a:t>
            </a:r>
            <a:r>
              <a:rPr lang="en-US" sz="1200" b="0" i="0" u="none" strike="noStrike" kern="1200" dirty="0" err="1">
                <a:solidFill>
                  <a:schemeClr val="tx1"/>
                </a:solidFill>
                <a:effectLst/>
                <a:latin typeface="+mn-lt"/>
                <a:ea typeface="+mn-ea"/>
                <a:cs typeface="+mn-cs"/>
              </a:rPr>
              <a:t>VGGNet</a:t>
            </a:r>
            <a:r>
              <a:rPr lang="en-US" sz="1200" b="0" i="0" u="none" strike="noStrike" kern="1200" dirty="0">
                <a:solidFill>
                  <a:schemeClr val="tx1"/>
                </a:solidFill>
                <a:effectLst/>
                <a:latin typeface="+mn-lt"/>
                <a:ea typeface="+mn-ea"/>
                <a:cs typeface="+mn-cs"/>
              </a:rPr>
              <a:t>) to extract content and style representations from source images and combine them [CNST].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chose this algorithm over previous style transfer algorithms (such as </a:t>
            </a:r>
            <a:r>
              <a:rPr lang="en-US" sz="1200" b="0" i="1" u="none" strike="noStrike" kern="1200" dirty="0">
                <a:solidFill>
                  <a:schemeClr val="tx1"/>
                </a:solidFill>
                <a:effectLst/>
                <a:latin typeface="+mn-lt"/>
                <a:ea typeface="+mn-ea"/>
                <a:cs typeface="+mn-cs"/>
              </a:rPr>
              <a:t> A Neural Algorithm of Artistic Style</a:t>
            </a:r>
            <a:r>
              <a:rPr lang="en-US" sz="1200" b="0" i="0" u="none" strike="noStrike" kern="1200" dirty="0">
                <a:solidFill>
                  <a:schemeClr val="tx1"/>
                </a:solidFill>
                <a:effectLst/>
                <a:latin typeface="+mn-lt"/>
                <a:ea typeface="+mn-ea"/>
                <a:cs typeface="+mn-cs"/>
              </a:rPr>
              <a:t>) because CNST includes a loss function that allows it to separate the content from the background [CNST]. CNST generates a distance transform image by assigning a value to each pixel based on proximity; silhouette pixels in the original image are assigned 0 and the rest of the pixels are assigned a higher number the farther they are from these silhouette pixels [CNST]. Then the image is transformed: pixels within the silhouette are assigned 0 and the algorithm applies a weight to the rest. The pixels farther from the silhouette are more likely to be background pixels. The loss function uses this distance image, with a smaller penalty for the pixels closest to the silhouette.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authors provided pre-trained weights, so we were able to use the algorithm almost out of the box. We had to modify the code to account for Python and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versions, and we removed support for GPU processing, as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only supports NVIDIA GPUs. We did some additional minor modifications to fit the algorithm into our system.</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14</a:t>
            </a:fld>
            <a:endParaRPr lang="en-US"/>
          </a:p>
        </p:txBody>
      </p:sp>
    </p:spTree>
    <p:extLst>
      <p:ext uri="{BB962C8B-B14F-4D97-AF65-F5344CB8AC3E}">
        <p14:creationId xmlns:p14="http://schemas.microsoft.com/office/powerpoint/2010/main" val="165404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for any image. In our case, we are applying the style transfer before using the text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15</a:t>
            </a:fld>
            <a:endParaRPr lang="en-US"/>
          </a:p>
        </p:txBody>
      </p:sp>
    </p:spTree>
    <p:extLst>
      <p:ext uri="{BB962C8B-B14F-4D97-AF65-F5344CB8AC3E}">
        <p14:creationId xmlns:p14="http://schemas.microsoft.com/office/powerpoint/2010/main" val="129703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user enters two terms which are used to grab the content and style images from the content and style datasets. The first term is for the style image, and the second one is for the content image. Whether one or both of the terms is not found, the system looks up for the synonyms and then iterates over them. If one of the synonyms is found in the dataset, then the system returns that synonym to retrieve the images from the dataset.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To combine the content image, style image, and text, we wrote a few components. First, we select the source content and style image based on text input from the user (and if there isn’t a direct match, we find synonyms) that will be used to form the graphic for our logo. Then we crop the content image to remove extraneous white or transparent content around it and then save it to a white square; this maximizes the area to apply the style and sets the image to the right format for the style transfer. The style transfer was taken from a published paper, but we made minor customizations for our system. At the end, we render the text with some input from the user. The result will be a logo with a styled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16</a:t>
            </a:fld>
            <a:endParaRPr lang="en-US"/>
          </a:p>
        </p:txBody>
      </p:sp>
    </p:spTree>
    <p:extLst>
      <p:ext uri="{BB962C8B-B14F-4D97-AF65-F5344CB8AC3E}">
        <p14:creationId xmlns:p14="http://schemas.microsoft.com/office/powerpoint/2010/main" val="277506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developed a prototype UI that integrates all of the components together to ease the process of generating a logo. It takes a pair of a noun and an adjective as an input to fetch the corresponded images from the labeled datasets. The system allows the user to choose from 9 images for each term, and also the user has an option to reroll to retrieve new images. The system then transfers the style from the style image into the content image without losing the important features of the content image. This process takes from 2 to 4 hours, depending on the hardware. After finishing the style transfer step, the system will allow the user to enter a text (e.g. Company name) to combine it with the generated logo. The user may enter some arguments to modify the text, and may preview the text-image pair before committing to it.</a:t>
            </a:r>
          </a:p>
          <a:p>
            <a:br>
              <a:rPr lang="en-US" dirty="0"/>
            </a:br>
            <a:br>
              <a:rPr lang="en-US" dirty="0"/>
            </a:br>
            <a:r>
              <a:rPr lang="en-US" dirty="0"/>
              <a:t>(split this over the next few </a:t>
            </a:r>
            <a:r>
              <a:rPr lang="en-US" dirty="0" err="1"/>
              <a:t>slldes</a:t>
            </a:r>
            <a:r>
              <a:rPr lang="en-US" dirty="0"/>
              <a:t>)</a:t>
            </a:r>
            <a:endParaRPr lang="en-US" sz="1800" b="0" i="0" u="none" strike="noStrike"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17</a:t>
            </a:fld>
            <a:endParaRPr lang="en-US"/>
          </a:p>
        </p:txBody>
      </p:sp>
    </p:spTree>
    <p:extLst>
      <p:ext uri="{BB962C8B-B14F-4D97-AF65-F5344CB8AC3E}">
        <p14:creationId xmlns:p14="http://schemas.microsoft.com/office/powerpoint/2010/main" val="2916425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displays 9 images for each term and allows the user to choose. If the user does not find the desired image, the user can reroll to fetch new images.</a:t>
            </a:r>
          </a:p>
        </p:txBody>
      </p:sp>
      <p:sp>
        <p:nvSpPr>
          <p:cNvPr id="4" name="Slide Number Placeholder 3"/>
          <p:cNvSpPr>
            <a:spLocks noGrp="1"/>
          </p:cNvSpPr>
          <p:nvPr>
            <p:ph type="sldNum" sz="quarter" idx="5"/>
          </p:nvPr>
        </p:nvSpPr>
        <p:spPr/>
        <p:txBody>
          <a:bodyPr/>
          <a:lstStyle/>
          <a:p>
            <a:fld id="{75C7719E-7912-7743-B0C1-2FC5E3444D40}" type="slidenum">
              <a:rPr lang="en-US" smtClean="0"/>
              <a:t>18</a:t>
            </a:fld>
            <a:endParaRPr lang="en-US"/>
          </a:p>
        </p:txBody>
      </p:sp>
    </p:spTree>
    <p:extLst>
      <p:ext uri="{BB962C8B-B14F-4D97-AF65-F5344CB8AC3E}">
        <p14:creationId xmlns:p14="http://schemas.microsoft.com/office/powerpoint/2010/main" val="1870555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The system transfers the style from the style image into the content image while keeping the important features of the content image. After finish this step, the system allows the user to enter a text to combine with the generated logo.</a:t>
            </a:r>
          </a:p>
        </p:txBody>
      </p:sp>
      <p:sp>
        <p:nvSpPr>
          <p:cNvPr id="4" name="Slide Number Placeholder 3"/>
          <p:cNvSpPr>
            <a:spLocks noGrp="1"/>
          </p:cNvSpPr>
          <p:nvPr>
            <p:ph type="sldNum" sz="quarter" idx="5"/>
          </p:nvPr>
        </p:nvSpPr>
        <p:spPr/>
        <p:txBody>
          <a:bodyPr/>
          <a:lstStyle/>
          <a:p>
            <a:fld id="{75C7719E-7912-7743-B0C1-2FC5E3444D40}" type="slidenum">
              <a:rPr lang="en-US" smtClean="0"/>
              <a:t>19</a:t>
            </a:fld>
            <a:endParaRPr lang="en-US"/>
          </a:p>
        </p:txBody>
      </p:sp>
    </p:spTree>
    <p:extLst>
      <p:ext uri="{BB962C8B-B14F-4D97-AF65-F5344CB8AC3E}">
        <p14:creationId xmlns:p14="http://schemas.microsoft.com/office/powerpoint/2010/main" val="734986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created a simple script that combines an image with text to produce the logo. Since we are building a prototype, we limited the layout to an image at the top and the text at the bottom. The user may choose the alignment (left, right, center), the size of the text, and if the text will fit in one line or break in multiple lines. The user may also choose the color for the text and may choose a limited number of parameters to customize the type (bold, italic, or both; serif, sans serif, or script).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We used pillow, a fork of PIL, to load the image, render the text, and compose them together. First, we load the source image and resize it. We calculate the size for the text we’ll render and then produce a blank image with the right dimensions. We paste the source onto the blank image and render the text.</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This is a general script we can use for any image. In our case, we are applying the style transfer before using the type rendering application. We will discuss how these components were combined in the next subsection.</a:t>
            </a:r>
          </a:p>
          <a:p>
            <a:br>
              <a:rPr lang="en-US" dirty="0"/>
            </a:br>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20</a:t>
            </a:fld>
            <a:endParaRPr lang="en-US"/>
          </a:p>
        </p:txBody>
      </p:sp>
    </p:spTree>
    <p:extLst>
      <p:ext uri="{BB962C8B-B14F-4D97-AF65-F5344CB8AC3E}">
        <p14:creationId xmlns:p14="http://schemas.microsoft.com/office/powerpoint/2010/main" val="284266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3</a:t>
            </a:fld>
            <a:endParaRPr lang="en-US"/>
          </a:p>
        </p:txBody>
      </p:sp>
    </p:spTree>
    <p:extLst>
      <p:ext uri="{BB962C8B-B14F-4D97-AF65-F5344CB8AC3E}">
        <p14:creationId xmlns:p14="http://schemas.microsoft.com/office/powerpoint/2010/main" val="711208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run our tests, we entered pairs of nouns and adjectives into the system. Each iteration took 2 – 4 hours to produce a logo, mainly because the style transfer is computationally expensive, </a:t>
            </a:r>
            <a:r>
              <a:rPr lang="en-US" sz="1200" b="0" i="0" u="none" strike="noStrike" kern="1200" dirty="0" err="1">
                <a:solidFill>
                  <a:schemeClr val="tx1"/>
                </a:solidFill>
                <a:effectLst/>
                <a:latin typeface="+mn-lt"/>
                <a:ea typeface="+mn-ea"/>
                <a:cs typeface="+mn-cs"/>
              </a:rPr>
              <a:t>sowe</a:t>
            </a:r>
            <a:r>
              <a:rPr lang="en-US" sz="1200" b="0" i="0" u="none" strike="noStrike" kern="1200" dirty="0">
                <a:solidFill>
                  <a:schemeClr val="tx1"/>
                </a:solidFill>
                <a:effectLst/>
                <a:latin typeface="+mn-lt"/>
                <a:ea typeface="+mn-ea"/>
                <a:cs typeface="+mn-cs"/>
              </a:rPr>
              <a:t> were only able to run a limited number of tests.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the noun and adjective pairs, we entered several combinations, and the system was successful in finding relevant matches or producing synonyms to approximate the desired results. The system is more successful in finding nouns than adjectives, but with more labeling we can improve the adjective images.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style transfer algorithm produced great results. The algorithm produces better results with simple shapes that include larger masses where the style can be applied, but it produces satisfactory results with outlined shapes. When combined with text, the logos were interesting, appealing, and were both recognizable and usable.</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Overall, we think our system was effective in taking a pair of words and producing a usable logo. More importantly, we saw that by approximating the design process, we were able to use higher-quality logos than previous AI systems—factoring both semantics and the completeness of the image and text combinations. We believe that our results demonstrate that we can use AI to create meaningful logos and approximate the logo design process.</a:t>
            </a:r>
          </a:p>
          <a:p>
            <a:br>
              <a:rPr lang="en-US" dirty="0"/>
            </a:br>
            <a:br>
              <a:rPr lang="en-US" dirty="0"/>
            </a:br>
            <a:r>
              <a:rPr lang="en-US" dirty="0"/>
              <a:t>(split over results slides)</a:t>
            </a:r>
          </a:p>
        </p:txBody>
      </p:sp>
      <p:sp>
        <p:nvSpPr>
          <p:cNvPr id="4" name="Slide Number Placeholder 3"/>
          <p:cNvSpPr>
            <a:spLocks noGrp="1"/>
          </p:cNvSpPr>
          <p:nvPr>
            <p:ph type="sldNum" sz="quarter" idx="5"/>
          </p:nvPr>
        </p:nvSpPr>
        <p:spPr/>
        <p:txBody>
          <a:bodyPr/>
          <a:lstStyle/>
          <a:p>
            <a:fld id="{75C7719E-7912-7743-B0C1-2FC5E3444D40}" type="slidenum">
              <a:rPr lang="en-US" smtClean="0"/>
              <a:t>21</a:t>
            </a:fld>
            <a:endParaRPr lang="en-US"/>
          </a:p>
        </p:txBody>
      </p:sp>
    </p:spTree>
    <p:extLst>
      <p:ext uri="{BB962C8B-B14F-4D97-AF65-F5344CB8AC3E}">
        <p14:creationId xmlns:p14="http://schemas.microsoft.com/office/powerpoint/2010/main" val="4185631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22</a:t>
            </a:fld>
            <a:endParaRPr lang="en-US"/>
          </a:p>
        </p:txBody>
      </p:sp>
    </p:spTree>
    <p:extLst>
      <p:ext uri="{BB962C8B-B14F-4D97-AF65-F5344CB8AC3E}">
        <p14:creationId xmlns:p14="http://schemas.microsoft.com/office/powerpoint/2010/main" val="3332456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23</a:t>
            </a:fld>
            <a:endParaRPr lang="en-US"/>
          </a:p>
        </p:txBody>
      </p:sp>
    </p:spTree>
    <p:extLst>
      <p:ext uri="{BB962C8B-B14F-4D97-AF65-F5344CB8AC3E}">
        <p14:creationId xmlns:p14="http://schemas.microsoft.com/office/powerpoint/2010/main" val="162827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24</a:t>
            </a:fld>
            <a:endParaRPr lang="en-US"/>
          </a:p>
        </p:txBody>
      </p:sp>
    </p:spTree>
    <p:extLst>
      <p:ext uri="{BB962C8B-B14F-4D97-AF65-F5344CB8AC3E}">
        <p14:creationId xmlns:p14="http://schemas.microsoft.com/office/powerpoint/2010/main" val="51973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Testing</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we are happy with the results, and we believe these logos show a vast improvement in the process of logo creation, time constraints didn’t allow us to produce or implement tests. One way we could do this is to produce a series of logos with the system and create a survey where we ask respondents to evaluate how closely the logos match the words picked to produce them. If a high number of respondents rate the word-logo pairing highly, we can accept that the system satisfies our goals.</a:t>
            </a:r>
          </a:p>
          <a:p>
            <a:pPr rtl="0"/>
            <a:r>
              <a:rPr lang="en-US" sz="1200" b="0" i="0" u="none" strike="noStrike" kern="1200" dirty="0">
                <a:solidFill>
                  <a:schemeClr val="tx1"/>
                </a:solidFill>
                <a:effectLst/>
                <a:latin typeface="+mn-lt"/>
                <a:ea typeface="+mn-ea"/>
                <a:cs typeface="+mn-cs"/>
              </a:rPr>
              <a:t>Better GPU Support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 style transfer algorithm is the most time-consuming and computationally expensive component of the system. Because it relies on </a:t>
            </a:r>
            <a:r>
              <a:rPr lang="en-US" sz="1200" b="0" i="0" u="none" strike="noStrike" kern="1200" dirty="0" err="1">
                <a:solidFill>
                  <a:schemeClr val="tx1"/>
                </a:solidFill>
                <a:effectLst/>
                <a:latin typeface="+mn-lt"/>
                <a:ea typeface="+mn-ea"/>
                <a:cs typeface="+mn-cs"/>
              </a:rPr>
              <a:t>Tensorflow</a:t>
            </a:r>
            <a:r>
              <a:rPr lang="en-US" sz="1200" b="0" i="0" u="none" strike="noStrike" kern="1200" dirty="0">
                <a:solidFill>
                  <a:schemeClr val="tx1"/>
                </a:solidFill>
                <a:effectLst/>
                <a:latin typeface="+mn-lt"/>
                <a:ea typeface="+mn-ea"/>
                <a:cs typeface="+mn-cs"/>
              </a:rPr>
              <a:t>, the use of GPU is limited to NVIDIA GPUs, so we had to rely on the slower CPU processing. We would like to explore other options that allow for different GPUs to be used to expedite the process.</a:t>
            </a:r>
          </a:p>
          <a:p>
            <a:pPr rtl="0"/>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Most designers start their design process with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—a collection of images arranged on a page to summarize their visual research. A future iteration of our research could take a </a:t>
            </a:r>
            <a:r>
              <a:rPr lang="en-US" sz="1200" b="0" i="0" u="none" strike="noStrike" kern="1200" dirty="0" err="1">
                <a:solidFill>
                  <a:schemeClr val="tx1"/>
                </a:solidFill>
                <a:effectLst/>
                <a:latin typeface="+mn-lt"/>
                <a:ea typeface="+mn-ea"/>
                <a:cs typeface="+mn-cs"/>
              </a:rPr>
              <a:t>moodboard</a:t>
            </a:r>
            <a:r>
              <a:rPr lang="en-US" sz="1200" b="0" i="0" u="none" strike="noStrike" kern="1200" dirty="0">
                <a:solidFill>
                  <a:schemeClr val="tx1"/>
                </a:solidFill>
                <a:effectLst/>
                <a:latin typeface="+mn-lt"/>
                <a:ea typeface="+mn-ea"/>
                <a:cs typeface="+mn-cs"/>
              </a:rPr>
              <a:t> as input, then detect shapes and styles to combine them through the style transfer algorithm. This would help us get closer to the design process.</a:t>
            </a:r>
          </a:p>
          <a:p>
            <a:pPr rtl="0"/>
            <a:r>
              <a:rPr lang="en-US" sz="1200" b="0" i="0" u="none" strike="noStrike" kern="1200" dirty="0">
                <a:solidFill>
                  <a:schemeClr val="tx1"/>
                </a:solidFill>
                <a:effectLst/>
                <a:latin typeface="+mn-lt"/>
                <a:ea typeface="+mn-ea"/>
                <a:cs typeface="+mn-cs"/>
              </a:rPr>
              <a:t>Text and Layout Iteration</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system uses a limited number of typefaces and one layout (image on top, text below it). Additionally, each run produces a single typeface in one variant (regular, bold, italic, or bold italic). This paper can be expanded by iterating various layouts with different typefaces.</a:t>
            </a:r>
          </a:p>
          <a:p>
            <a:pPr rtl="0"/>
            <a:r>
              <a:rPr lang="en-US" sz="1200" b="0" i="0" u="none" strike="noStrike" kern="1200" dirty="0">
                <a:solidFill>
                  <a:schemeClr val="tx1"/>
                </a:solidFill>
                <a:effectLst/>
                <a:latin typeface="+mn-lt"/>
                <a:ea typeface="+mn-ea"/>
                <a:cs typeface="+mn-cs"/>
              </a:rPr>
              <a:t>Custom Dataset</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Since our focus with this paper was to produce a prototype that demonstrates that we can approximate the design process with AI, we leveraged pre-trained datasets for content and style images and to produce synonyms. Given more time and resources, it would be helpful to produce a custom dataset, possibly with proprietary images both for content and style.</a:t>
            </a:r>
          </a:p>
          <a:p>
            <a:pPr rtl="0"/>
            <a:r>
              <a:rPr lang="en-US" sz="1200" b="0" i="0" u="none" strike="noStrike" kern="1200" dirty="0">
                <a:solidFill>
                  <a:schemeClr val="tx1"/>
                </a:solidFill>
                <a:effectLst/>
                <a:latin typeface="+mn-lt"/>
                <a:ea typeface="+mn-ea"/>
                <a:cs typeface="+mn-cs"/>
              </a:rPr>
              <a:t>Color</a:t>
            </a:r>
            <a:endParaRPr lang="en-US" sz="1200" b="1"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our system, the color comes from the style source and is transferred to the content image without transformation. The user is able to select the color for text, but they have to manually select it and specify it. In our preliminary research, we found that color selection and application are two topics that could take their own papers, so we decided to save that for a later iteration. A future contribution to this research could involve using AI to produce a color palette and then to transfer it to the image and text.</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25</a:t>
            </a:fld>
            <a:endParaRPr lang="en-US"/>
          </a:p>
        </p:txBody>
      </p:sp>
    </p:spTree>
    <p:extLst>
      <p:ext uri="{BB962C8B-B14F-4D97-AF65-F5344CB8AC3E}">
        <p14:creationId xmlns:p14="http://schemas.microsoft.com/office/powerpoint/2010/main" val="140057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are pleased with the results of our research and our prototype for implementation. As we saw in the previous sections, we are able to produce usable logos with input from the user to inject message and meaning. Our system shows a simplified process for logo creation, which still has room for improvement and to add features that will bring it closer to the process designers use when creating logos, but it shows that it is possible to use AI to approximate the design process to generate meaningful logos.</a:t>
            </a:r>
          </a:p>
          <a:p>
            <a:pPr rtl="0"/>
            <a:r>
              <a:rPr lang="en-US" sz="1200" b="0" i="0" u="none" strike="noStrike" kern="1200" dirty="0">
                <a:solidFill>
                  <a:schemeClr val="tx1"/>
                </a:solidFill>
                <a:effectLst/>
                <a:latin typeface="+mn-lt"/>
                <a:ea typeface="+mn-ea"/>
                <a:cs typeface="+mn-cs"/>
              </a:rPr>
              <a:t>We saw that using keywords, as input from the user, rather than a set of images with little regard for semantics, helped produce a system where the logos are representational and meaningful. Combined with a trained set of source images, the logos are representational and identifiable, which is not true for other logo generation papers we’ve explored. We also saw that using style transfer allows us to customize the image and both improve the aesthetic value and to make the logo more unique. </a:t>
            </a:r>
          </a:p>
          <a:p>
            <a:pPr rtl="0"/>
            <a:r>
              <a:rPr lang="en-US" sz="1200" b="0" i="0" u="none" strike="noStrike" kern="1200" dirty="0">
                <a:solidFill>
                  <a:schemeClr val="tx1"/>
                </a:solidFill>
                <a:effectLst/>
                <a:latin typeface="+mn-lt"/>
                <a:ea typeface="+mn-ea"/>
                <a:cs typeface="+mn-cs"/>
              </a:rPr>
              <a:t>Using labeled datasets is a good way to produce a large space for images, similar to what we saw in some online logo generators. Unlike the online logo generators, using text input helps us identify some attributes that the client will want to see reflected in the logo—which is a more nuanced and sophisticated parameter than asking the user to select an icon from a set.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26</a:t>
            </a:fld>
            <a:endParaRPr lang="en-US"/>
          </a:p>
        </p:txBody>
      </p:sp>
    </p:spTree>
    <p:extLst>
      <p:ext uri="{BB962C8B-B14F-4D97-AF65-F5344CB8AC3E}">
        <p14:creationId xmlns:p14="http://schemas.microsoft.com/office/powerpoint/2010/main" val="123393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logo design process is complex and has several steps. Different sources describe a somewhat different process, but in general, the following steps are common (</a:t>
            </a:r>
            <a:r>
              <a:rPr lang="en-US" sz="1200" b="0" i="0" u="none" strike="noStrike" kern="1200" dirty="0" err="1">
                <a:solidFill>
                  <a:schemeClr val="tx1"/>
                </a:solidFill>
                <a:effectLst/>
                <a:latin typeface="+mn-lt"/>
                <a:ea typeface="+mn-ea"/>
                <a:cs typeface="+mn-cs"/>
              </a:rPr>
              <a:t>Napoles</a:t>
            </a:r>
            <a:r>
              <a:rPr lang="en-US" sz="1200" b="0" i="0" u="none" strike="noStrike" kern="1200" dirty="0">
                <a:solidFill>
                  <a:schemeClr val="tx1"/>
                </a:solidFill>
                <a:effectLst/>
                <a:latin typeface="+mn-lt"/>
                <a:ea typeface="+mn-ea"/>
                <a:cs typeface="+mn-cs"/>
              </a:rPr>
              <a:t>; Birdsall; Wheeler).</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First, once the client selects a designer, they have a conversation to learn about the client and their needs. Oftentimes this results in a brief, which outlines the project. Then the designer researches the client, their industry, and their competition, as well as doing visual research. At this point the designer (whether as an individual or as a group) will produce several sketches, then variations of the logo, including different combinations of images and text. The next step is to narrow it down to a few options to present to the client. The client will select their top choices and the designer will iterate a few times before finding the final logo.</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4</a:t>
            </a:fld>
            <a:endParaRPr lang="en-US"/>
          </a:p>
        </p:txBody>
      </p:sp>
    </p:spTree>
    <p:extLst>
      <p:ext uri="{BB962C8B-B14F-4D97-AF65-F5344CB8AC3E}">
        <p14:creationId xmlns:p14="http://schemas.microsoft.com/office/powerpoint/2010/main" val="72860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our system, we will condense the research component by providing a noun and an adjective. This is a gross oversimplification of the work that goes into the research phase, but it’s a step forward from other AI logo generators that focus exclusively on form. We are also including a text engine to combine the image with text. Our system will yield one logo per run, but the UI allows the user to review the content and style images before performing the style transfer, and to preview the text and image combination before committing to it. If we run it several times, we can produce various iterations to evaluate before selecting the final logo.</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5</a:t>
            </a:fld>
            <a:endParaRPr lang="en-US"/>
          </a:p>
        </p:txBody>
      </p:sp>
    </p:spTree>
    <p:extLst>
      <p:ext uri="{BB962C8B-B14F-4D97-AF65-F5344CB8AC3E}">
        <p14:creationId xmlns:p14="http://schemas.microsoft.com/office/powerpoint/2010/main" val="356018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Several papers and products have been released to produce logos with the use of AI.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There are many websites in the market that allow the user to produce logos. </a:t>
            </a:r>
            <a:r>
              <a:rPr lang="en-US" sz="1200" b="0" i="0" u="none" strike="noStrike" kern="1200" dirty="0" err="1">
                <a:solidFill>
                  <a:schemeClr val="tx1"/>
                </a:solidFill>
                <a:effectLst/>
                <a:latin typeface="+mn-lt"/>
                <a:ea typeface="+mn-ea"/>
                <a:cs typeface="+mn-cs"/>
              </a:rPr>
              <a:t>Logomaster.ai</a:t>
            </a:r>
            <a:r>
              <a:rPr lang="en-US" sz="1200" b="0" i="0" u="none" strike="noStrike" kern="1200" dirty="0">
                <a:solidFill>
                  <a:schemeClr val="tx1"/>
                </a:solidFill>
                <a:effectLst/>
                <a:latin typeface="+mn-lt"/>
                <a:ea typeface="+mn-ea"/>
                <a:cs typeface="+mn-cs"/>
              </a:rPr>
              <a:t> is an example, producing logos based on the company name, logo category, and a series of visual cues. The user is asked to select symbols and colors, and the platform will iterate different layouts. This tool doesn’t consider tone or message and uses a limited set of predefined shapes, but succeeds in implementing a text engine and producing various layouts with the same content.</a:t>
            </a:r>
          </a:p>
          <a:p>
            <a:br>
              <a:rPr lang="en-US" sz="1200" b="0" i="0" u="none" strike="noStrike" kern="1200" dirty="0">
                <a:solidFill>
                  <a:schemeClr val="tx1"/>
                </a:solidFill>
                <a:effectLst/>
                <a:latin typeface="+mn-lt"/>
                <a:ea typeface="+mn-ea"/>
                <a:cs typeface="+mn-cs"/>
              </a:rPr>
            </a:b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and </a:t>
            </a:r>
            <a:r>
              <a:rPr lang="en-US" sz="1200" b="0" i="1" u="none" strike="noStrike" kern="1200" dirty="0" err="1">
                <a:solidFill>
                  <a:schemeClr val="tx1"/>
                </a:solidFill>
                <a:effectLst/>
                <a:latin typeface="+mn-lt"/>
                <a:ea typeface="+mn-ea"/>
                <a:cs typeface="+mn-cs"/>
              </a:rPr>
              <a:t>LoGAN</a:t>
            </a:r>
            <a:r>
              <a:rPr lang="en-US" sz="1200" b="0" i="1" u="none" strike="noStrike" kern="1200" dirty="0">
                <a:solidFill>
                  <a:schemeClr val="tx1"/>
                </a:solidFill>
                <a:effectLst/>
                <a:latin typeface="+mn-lt"/>
                <a:ea typeface="+mn-ea"/>
                <a:cs typeface="+mn-cs"/>
              </a:rPr>
              <a:t>: Generating Logos with a Generative Adversarial Neural Network Conditioned on Color</a:t>
            </a:r>
            <a:r>
              <a:rPr lang="en-US" sz="1200" b="0" i="0" u="none" strike="noStrike" kern="1200" dirty="0">
                <a:solidFill>
                  <a:schemeClr val="tx1"/>
                </a:solidFill>
                <a:effectLst/>
                <a:latin typeface="+mn-lt"/>
                <a:ea typeface="+mn-ea"/>
                <a:cs typeface="+mn-cs"/>
              </a:rPr>
              <a:t> are two interesting papers that generate logos based on a trained set of images. </a:t>
            </a:r>
            <a:r>
              <a:rPr lang="en-US" sz="1200" b="0" i="1" u="none" strike="noStrike" kern="1200" dirty="0">
                <a:solidFill>
                  <a:schemeClr val="tx1"/>
                </a:solidFill>
                <a:effectLst/>
                <a:latin typeface="+mn-lt"/>
                <a:ea typeface="+mn-ea"/>
                <a:cs typeface="+mn-cs"/>
              </a:rPr>
              <a:t>Logo Synthesis and Manipulation with Clustered Generative Adversarial Networks</a:t>
            </a:r>
            <a:r>
              <a:rPr lang="en-US" sz="1200" b="0" i="0" u="none" strike="noStrike" kern="1200" dirty="0">
                <a:solidFill>
                  <a:schemeClr val="tx1"/>
                </a:solidFill>
                <a:effectLst/>
                <a:latin typeface="+mn-lt"/>
                <a:ea typeface="+mn-ea"/>
                <a:cs typeface="+mn-cs"/>
              </a:rPr>
              <a:t> focuses on a model trained with images scraped from the web to produce a small logo through an interactive interface.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is a similar algorithm that produces an image based on a trained model, but in this case focusing on twelve color classes. While both of these papers produce interesting images, they focus exclusively on form. The results often are non-representational images which are hard to identify, and the logos are very small and don’t include text. Additionally, </a:t>
            </a:r>
            <a:r>
              <a:rPr lang="en-US" sz="1200" b="0" i="1" u="none" strike="noStrike" kern="1200" dirty="0" err="1">
                <a:solidFill>
                  <a:schemeClr val="tx1"/>
                </a:solidFill>
                <a:effectLst/>
                <a:latin typeface="+mn-lt"/>
                <a:ea typeface="+mn-ea"/>
                <a:cs typeface="+mn-cs"/>
              </a:rPr>
              <a:t>LoGAN</a:t>
            </a:r>
            <a:r>
              <a:rPr lang="en-US" sz="1200" b="0" i="0" u="none" strike="noStrike" kern="1200" dirty="0">
                <a:solidFill>
                  <a:schemeClr val="tx1"/>
                </a:solidFill>
                <a:effectLst/>
                <a:latin typeface="+mn-lt"/>
                <a:ea typeface="+mn-ea"/>
                <a:cs typeface="+mn-cs"/>
              </a:rPr>
              <a:t> focuses on color, which is usually reserved for later stages in logo design. </a:t>
            </a:r>
            <a:r>
              <a:rPr lang="en-US" sz="1200" b="0" i="1" u="none" strike="noStrike" kern="1200" dirty="0">
                <a:solidFill>
                  <a:schemeClr val="tx1"/>
                </a:solidFill>
                <a:effectLst/>
                <a:latin typeface="+mn-lt"/>
                <a:ea typeface="+mn-ea"/>
                <a:cs typeface="+mn-cs"/>
              </a:rPr>
              <a:t>LoGANv2: Conditional Style-Based Logo Generation with Generative Adversarial Network</a:t>
            </a:r>
            <a:r>
              <a:rPr lang="en-US" sz="1200" b="0" i="0" u="none" strike="noStrike" kern="1200" dirty="0">
                <a:solidFill>
                  <a:schemeClr val="tx1"/>
                </a:solidFill>
                <a:effectLst/>
                <a:latin typeface="+mn-lt"/>
                <a:ea typeface="+mn-ea"/>
                <a:cs typeface="+mn-cs"/>
              </a:rPr>
              <a:t> is similar to the previous two papers; while the resulting logos still don’t include text and the shapes aren’t always discernible, the results are much closer to usable logos and the resolution of the synthesized logo is higher.</a:t>
            </a:r>
          </a:p>
        </p:txBody>
      </p:sp>
      <p:sp>
        <p:nvSpPr>
          <p:cNvPr id="4" name="Slide Number Placeholder 3"/>
          <p:cNvSpPr>
            <a:spLocks noGrp="1"/>
          </p:cNvSpPr>
          <p:nvPr>
            <p:ph type="sldNum" sz="quarter" idx="5"/>
          </p:nvPr>
        </p:nvSpPr>
        <p:spPr/>
        <p:txBody>
          <a:bodyPr/>
          <a:lstStyle/>
          <a:p>
            <a:fld id="{75C7719E-7912-7743-B0C1-2FC5E3444D40}" type="slidenum">
              <a:rPr lang="en-US" smtClean="0"/>
              <a:t>6</a:t>
            </a:fld>
            <a:endParaRPr lang="en-US"/>
          </a:p>
        </p:txBody>
      </p:sp>
    </p:spTree>
    <p:extLst>
      <p:ext uri="{BB962C8B-B14F-4D97-AF65-F5344CB8AC3E}">
        <p14:creationId xmlns:p14="http://schemas.microsoft.com/office/powerpoint/2010/main" val="1455570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1" u="none" strike="noStrike" kern="1200" dirty="0">
                <a:solidFill>
                  <a:schemeClr val="tx1"/>
                </a:solidFill>
                <a:effectLst/>
                <a:latin typeface="+mn-lt"/>
                <a:ea typeface="+mn-ea"/>
                <a:cs typeface="+mn-cs"/>
              </a:rPr>
              <a:t>A Neural Algorithm of Artistic Style</a:t>
            </a:r>
            <a:r>
              <a:rPr lang="en-US" sz="1200" b="0" i="0" u="none" strike="noStrike" kern="1200" dirty="0">
                <a:solidFill>
                  <a:schemeClr val="tx1"/>
                </a:solidFill>
                <a:effectLst/>
                <a:latin typeface="+mn-lt"/>
                <a:ea typeface="+mn-ea"/>
                <a:cs typeface="+mn-cs"/>
              </a:rPr>
              <a:t> focuses on style transfer from one image to another via Convolutional Neural Network that separates content from style. This paper does not cover the design of logos, but this separation of content and style is key to logo design. </a:t>
            </a:r>
            <a:r>
              <a:rPr lang="en-US" sz="1200" b="0" i="1" u="none" strike="noStrike" kern="1200" dirty="0">
                <a:solidFill>
                  <a:schemeClr val="tx1"/>
                </a:solidFill>
                <a:effectLst/>
                <a:latin typeface="+mn-lt"/>
                <a:ea typeface="+mn-ea"/>
                <a:cs typeface="+mn-cs"/>
              </a:rPr>
              <a:t>Constrained Neural Style Transfer for Decorated Logo Generation</a:t>
            </a:r>
            <a:r>
              <a:rPr lang="en-US" sz="1200" b="0" i="0" u="none" strike="noStrike" kern="1200" dirty="0">
                <a:solidFill>
                  <a:schemeClr val="tx1"/>
                </a:solidFill>
                <a:effectLst/>
                <a:latin typeface="+mn-lt"/>
                <a:ea typeface="+mn-ea"/>
                <a:cs typeface="+mn-cs"/>
              </a:rPr>
              <a:t> expands on the idea of transferring style, but specifically for the design of logos, by applying a distance transform loss function that localizes the transfer of styles. The paper claims to produce unique logos, but it focuses strictly on the transfer of style, leaving the design of the symbols or text to the designer. We will leverage style transfer in our system.</a:t>
            </a:r>
          </a:p>
          <a:p>
            <a:pPr rtl="0"/>
            <a:r>
              <a:rPr lang="en-US" sz="1200" b="0" i="0" u="none" strike="noStrike" kern="1200" dirty="0">
                <a:solidFill>
                  <a:schemeClr val="tx1"/>
                </a:solidFill>
                <a:effectLst/>
                <a:latin typeface="+mn-lt"/>
                <a:ea typeface="+mn-ea"/>
                <a:cs typeface="+mn-cs"/>
              </a:rPr>
              <a:t>In order to produce our logos, we rely on pre-designed shapes for the symbol. Given the time restrictions, we are leveraging pre-trained image sets from ImageNet and </a:t>
            </a:r>
            <a:r>
              <a:rPr lang="en-US" sz="1200" b="0" i="0" u="none" strike="noStrike" kern="1200" dirty="0" err="1">
                <a:solidFill>
                  <a:schemeClr val="tx1"/>
                </a:solidFill>
                <a:effectLst/>
                <a:latin typeface="+mn-lt"/>
                <a:ea typeface="+mn-ea"/>
                <a:cs typeface="+mn-cs"/>
              </a:rPr>
              <a:t>ShapeNet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ShapeNetSem</a:t>
            </a:r>
            <a:r>
              <a:rPr lang="en-US" sz="1200" b="0" i="0" u="none" strike="noStrike" kern="1200" dirty="0">
                <a:solidFill>
                  <a:schemeClr val="tx1"/>
                </a:solidFill>
                <a:effectLst/>
                <a:latin typeface="+mn-lt"/>
                <a:ea typeface="+mn-ea"/>
                <a:cs typeface="+mn-cs"/>
              </a:rPr>
              <a:t> is a dataset of 3D models labeled with over 270 categories, from which we ware using prerendered images [shapenet2015, savva2015semgeo]. ImageNet is a very large image dataset frequently used for computer vision research labeled with many synonym sets[ILSVRC15]. We are also using WordNet (WordNet is a a database of English words grouping nouns, verbs, adjectives and adverbs are grouped into of synonyms sets or </a:t>
            </a:r>
            <a:r>
              <a:rPr lang="en-US" sz="1200" b="0" i="0" u="none" strike="noStrike" kern="1200" dirty="0" err="1">
                <a:solidFill>
                  <a:schemeClr val="tx1"/>
                </a:solidFill>
                <a:effectLst/>
                <a:latin typeface="+mn-lt"/>
                <a:ea typeface="+mn-ea"/>
                <a:cs typeface="+mn-cs"/>
              </a:rPr>
              <a:t>synsets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Fellbaum</a:t>
            </a:r>
            <a:r>
              <a:rPr lang="en-US" sz="1200" b="0" i="0" u="none" strike="noStrike" kern="1200" dirty="0">
                <a:solidFill>
                  <a:schemeClr val="tx1"/>
                </a:solidFill>
                <a:effectLst/>
                <a:latin typeface="+mn-lt"/>
                <a:ea typeface="+mn-ea"/>
                <a:cs typeface="+mn-cs"/>
              </a:rPr>
              <a:t>).</a:t>
            </a:r>
          </a:p>
          <a:p>
            <a:pPr rtl="0"/>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5C7719E-7912-7743-B0C1-2FC5E3444D40}" type="slidenum">
              <a:rPr lang="en-US" smtClean="0"/>
              <a:t>7</a:t>
            </a:fld>
            <a:endParaRPr lang="en-US"/>
          </a:p>
        </p:txBody>
      </p:sp>
    </p:spTree>
    <p:extLst>
      <p:ext uri="{BB962C8B-B14F-4D97-AF65-F5344CB8AC3E}">
        <p14:creationId xmlns:p14="http://schemas.microsoft.com/office/powerpoint/2010/main" val="1241307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While we are leveraging various algorithms to produce a proof of concept, our research brings some novelties to the field of generative logo design. The most significant advancement over the previous algorithms is that our process approximates a simplification of the process used by designers to produce logos—the existing algorithms are computationally impressive, but lack design principles to substantiate them. We will also introduce semantics into the logo exploration, via the input of nouns and adjectives, to bring better meaning to the logo generated—as the current options focus primarily on form. Finally, we are introducing an engine to combine text and image in the logo; we see this in other applications where the user selects each component, but we haven’t seen this in algorithms that generate the image.</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8</a:t>
            </a:fld>
            <a:endParaRPr lang="en-US"/>
          </a:p>
        </p:txBody>
      </p:sp>
    </p:spTree>
    <p:extLst>
      <p:ext uri="{BB962C8B-B14F-4D97-AF65-F5344CB8AC3E}">
        <p14:creationId xmlns:p14="http://schemas.microsoft.com/office/powerpoint/2010/main" val="202725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Designing logos can be time-consuming and expensive. The process involves several steps, from lengthy conversations between the client and the designer, defining the attributes we want to portray, research, various rounds of sketching and developing the logo, presenting several options, narrowing down the selection and editing the logos,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 until the final logo is produced. Using artificial intelligence could help streamline the process, by intervening in several steps of the process.</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As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discuss, the area of logo generation hasn’t been explored in length. Additionally, Mino and </a:t>
            </a:r>
            <a:r>
              <a:rPr lang="en-US" sz="1200" b="0" i="0" u="none" strike="noStrike" kern="1200" dirty="0" err="1">
                <a:solidFill>
                  <a:schemeClr val="tx1"/>
                </a:solidFill>
                <a:effectLst/>
                <a:latin typeface="+mn-lt"/>
                <a:ea typeface="+mn-ea"/>
                <a:cs typeface="+mn-cs"/>
              </a:rPr>
              <a:t>Spanakis</a:t>
            </a:r>
            <a:r>
              <a:rPr lang="en-US" sz="1200" b="0" i="0" u="none" strike="noStrike" kern="1200" dirty="0">
                <a:solidFill>
                  <a:schemeClr val="tx1"/>
                </a:solidFill>
                <a:effectLst/>
                <a:latin typeface="+mn-lt"/>
                <a:ea typeface="+mn-ea"/>
                <a:cs typeface="+mn-cs"/>
              </a:rPr>
              <a:t> point out several complications in the nature of logos, such as the lack of hierarchy of nested elements and the lack of continuous space—meaning that not all generated logos will be pleasing. </a:t>
            </a:r>
          </a:p>
          <a:p>
            <a:pPr rtl="0"/>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While there are a number of papers on logo generation, we have found that the results are underwhelming and they do not approximate the logo design process. These applications focus exclusively on form and lack any input to inform the messaging, content or symbolic meaning. Additionally, there are design-related complications that these papers haven’t explored.</a:t>
            </a:r>
            <a:br>
              <a:rPr lang="en-US" dirty="0"/>
            </a:br>
            <a:endParaRPr lang="en-US" dirty="0"/>
          </a:p>
        </p:txBody>
      </p:sp>
      <p:sp>
        <p:nvSpPr>
          <p:cNvPr id="4" name="Slide Number Placeholder 3"/>
          <p:cNvSpPr>
            <a:spLocks noGrp="1"/>
          </p:cNvSpPr>
          <p:nvPr>
            <p:ph type="sldNum" sz="quarter" idx="5"/>
          </p:nvPr>
        </p:nvSpPr>
        <p:spPr/>
        <p:txBody>
          <a:bodyPr/>
          <a:lstStyle/>
          <a:p>
            <a:fld id="{75C7719E-7912-7743-B0C1-2FC5E3444D40}" type="slidenum">
              <a:rPr lang="en-US" smtClean="0"/>
              <a:t>9</a:t>
            </a:fld>
            <a:endParaRPr lang="en-US"/>
          </a:p>
        </p:txBody>
      </p:sp>
    </p:spTree>
    <p:extLst>
      <p:ext uri="{BB962C8B-B14F-4D97-AF65-F5344CB8AC3E}">
        <p14:creationId xmlns:p14="http://schemas.microsoft.com/office/powerpoint/2010/main" val="409891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proposed system takes input from the user to identify the attributes they want to represent in the logo. Below is a summary of the process:</a:t>
            </a:r>
          </a:p>
          <a:p>
            <a:pPr rtl="0" fontAlgn="base"/>
            <a:r>
              <a:rPr lang="en-US" sz="1200" b="0" i="0" u="none" strike="noStrike" kern="1200" dirty="0">
                <a:solidFill>
                  <a:schemeClr val="tx1"/>
                </a:solidFill>
                <a:effectLst/>
                <a:latin typeface="+mn-lt"/>
                <a:ea typeface="+mn-ea"/>
                <a:cs typeface="+mn-cs"/>
              </a:rPr>
              <a:t>The user will produce a list of terms that will inform the system of the intended message</a:t>
            </a:r>
          </a:p>
          <a:p>
            <a:pPr rtl="0" fontAlgn="base"/>
            <a:r>
              <a:rPr lang="en-US" sz="1200" b="0" i="0" u="none" strike="noStrike" kern="1200" dirty="0">
                <a:solidFill>
                  <a:schemeClr val="tx1"/>
                </a:solidFill>
                <a:effectLst/>
                <a:latin typeface="+mn-lt"/>
                <a:ea typeface="+mn-ea"/>
                <a:cs typeface="+mn-cs"/>
              </a:rPr>
              <a:t>The system will use an adjective to select the style from a pre-populated, labeled collection of visual style sources.</a:t>
            </a:r>
          </a:p>
          <a:p>
            <a:pPr rtl="0" fontAlgn="base"/>
            <a:r>
              <a:rPr lang="en-US" sz="1200" b="0" i="0" u="none" strike="noStrike" kern="1200" dirty="0">
                <a:solidFill>
                  <a:schemeClr val="tx1"/>
                </a:solidFill>
                <a:effectLst/>
                <a:latin typeface="+mn-lt"/>
                <a:ea typeface="+mn-ea"/>
                <a:cs typeface="+mn-cs"/>
              </a:rPr>
              <a:t>We use a noun to select an image from a labeled set</a:t>
            </a:r>
          </a:p>
          <a:p>
            <a:pPr rtl="0" fontAlgn="base"/>
            <a:r>
              <a:rPr lang="en-US" sz="1200" b="0" i="0" u="none" strike="noStrike" kern="1200" dirty="0">
                <a:solidFill>
                  <a:schemeClr val="tx1"/>
                </a:solidFill>
                <a:effectLst/>
                <a:latin typeface="+mn-lt"/>
                <a:ea typeface="+mn-ea"/>
                <a:cs typeface="+mn-cs"/>
              </a:rPr>
              <a:t>If the previous two steps don’t produce a result, we expand the search terms with synonyms from a database</a:t>
            </a:r>
          </a:p>
          <a:p>
            <a:pPr rtl="0" fontAlgn="base"/>
            <a:r>
              <a:rPr lang="en-US" sz="1200" b="0" i="0" u="none" strike="noStrike" kern="1200" dirty="0">
                <a:solidFill>
                  <a:schemeClr val="tx1"/>
                </a:solidFill>
                <a:effectLst/>
                <a:latin typeface="+mn-lt"/>
                <a:ea typeface="+mn-ea"/>
                <a:cs typeface="+mn-cs"/>
              </a:rPr>
              <a:t>The system will uses the visual style source and applies the style transference to our image</a:t>
            </a:r>
          </a:p>
          <a:p>
            <a:pPr rtl="0" fontAlgn="base"/>
            <a:r>
              <a:rPr lang="en-US" sz="1200" b="0" i="0" u="none" strike="noStrike" kern="1200" dirty="0">
                <a:solidFill>
                  <a:schemeClr val="tx1"/>
                </a:solidFill>
                <a:effectLst/>
                <a:latin typeface="+mn-lt"/>
                <a:ea typeface="+mn-ea"/>
                <a:cs typeface="+mn-cs"/>
              </a:rPr>
              <a:t>We render the company name and combine it with the selected image</a:t>
            </a:r>
          </a:p>
        </p:txBody>
      </p:sp>
      <p:sp>
        <p:nvSpPr>
          <p:cNvPr id="4" name="Slide Number Placeholder 3"/>
          <p:cNvSpPr>
            <a:spLocks noGrp="1"/>
          </p:cNvSpPr>
          <p:nvPr>
            <p:ph type="sldNum" sz="quarter" idx="5"/>
          </p:nvPr>
        </p:nvSpPr>
        <p:spPr/>
        <p:txBody>
          <a:bodyPr/>
          <a:lstStyle/>
          <a:p>
            <a:fld id="{75C7719E-7912-7743-B0C1-2FC5E3444D40}" type="slidenum">
              <a:rPr lang="en-US" smtClean="0"/>
              <a:t>10</a:t>
            </a:fld>
            <a:endParaRPr lang="en-US"/>
          </a:p>
        </p:txBody>
      </p:sp>
    </p:spTree>
    <p:extLst>
      <p:ext uri="{BB962C8B-B14F-4D97-AF65-F5344CB8AC3E}">
        <p14:creationId xmlns:p14="http://schemas.microsoft.com/office/powerpoint/2010/main" val="103930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39196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1278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761999"/>
            <a:ext cx="2628900" cy="54149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761999"/>
            <a:ext cx="7734300" cy="5414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6143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a:buFont typeface="Wingdings" panose="05000000000000000000" pitchFamily="2" charset="2"/>
              <a:buChar char="§"/>
              <a:defRPr/>
            </a:lvl1pPr>
            <a:lvl2pPr marL="685800" indent="-228600">
              <a:buFont typeface="Wingdings" panose="05000000000000000000" pitchFamily="2" charset="2"/>
              <a:buChar char="§"/>
              <a:defRPr/>
            </a:lvl2pPr>
            <a:lvl3pPr>
              <a:buFont typeface="Wingdings" panose="05000000000000000000" pitchFamily="2" charset="2"/>
              <a:buChar char="§"/>
              <a:defRPr/>
            </a:lvl3pPr>
            <a:lvl4pPr marL="1600200" indent="-228600">
              <a:buFont typeface="Wingdings" panose="05000000000000000000" pitchFamily="2" charset="2"/>
              <a:buChar char="§"/>
              <a:defRPr/>
            </a:lvl4pPr>
            <a:lvl5pPr>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908803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831850" y="1709738"/>
            <a:ext cx="1051560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218700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lvl1pPr>
              <a:defRPr sz="4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838200" y="2057399"/>
            <a:ext cx="5181600" cy="41195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2057399"/>
            <a:ext cx="5181600"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539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668338"/>
            <a:ext cx="10515600" cy="108426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8800"/>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2743199"/>
            <a:ext cx="5157787" cy="34464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8800"/>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2743199"/>
            <a:ext cx="5183188" cy="3446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6052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142394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25196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85107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13716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209800"/>
            <a:ext cx="3932237" cy="3659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AA70F276-1833-4A75-9C1D-A56E2295A68D}" type="datetimeFigureOut">
              <a:rPr lang="en-US" smtClean="0"/>
              <a:t>6/2/21</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6774794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838200" y="68103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838200" y="2178657"/>
            <a:ext cx="10515600" cy="39983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838200" y="6429375"/>
            <a:ext cx="274320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AA70F276-1833-4A75-9C1D-A56E2295A68D}" type="datetimeFigureOut">
              <a:rPr lang="en-US" smtClean="0"/>
              <a:pPr/>
              <a:t>6/2/21</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038600" y="6429375"/>
            <a:ext cx="4114800" cy="365125"/>
          </a:xfrm>
          <a:prstGeom prst="rect">
            <a:avLst/>
          </a:prstGeom>
        </p:spPr>
        <p:txBody>
          <a:bodyPr vert="horz" lIns="91440" tIns="45720" rIns="91440" bIns="45720" rtlCol="0" anchor="ctr"/>
          <a:lstStyle>
            <a:lvl1pPr algn="ctr">
              <a:defRPr sz="900" cap="all" spc="150" baseline="0">
                <a:solidFill>
                  <a:srgbClr val="FFFFFF"/>
                </a:solidFill>
              </a:defRPr>
            </a:lvl1pPr>
          </a:lstStyle>
          <a:p>
            <a:endParaRPr lang="en-US">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8610600" y="6429375"/>
            <a:ext cx="2743200" cy="365125"/>
          </a:xfrm>
          <a:prstGeom prst="rect">
            <a:avLst/>
          </a:prstGeom>
        </p:spPr>
        <p:txBody>
          <a:bodyPr vert="horz" lIns="91440" tIns="45720" rIns="91440" bIns="45720" rtlCol="0" anchor="ctr"/>
          <a:lstStyle>
            <a:lvl1pPr algn="r">
              <a:defRPr sz="900" cap="all" spc="150" baseline="0">
                <a:solidFill>
                  <a:srgbClr val="FFFFFF"/>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78566334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800" r:id="rId6"/>
    <p:sldLayoutId id="2147483795" r:id="rId7"/>
    <p:sldLayoutId id="2147483796" r:id="rId8"/>
    <p:sldLayoutId id="2147483797" r:id="rId9"/>
    <p:sldLayoutId id="2147483799" r:id="rId10"/>
    <p:sldLayoutId id="2147483798" r:id="rId11"/>
  </p:sldLayoutIdLst>
  <p:txStyles>
    <p:titleStyle>
      <a:lvl1pPr marL="0" algn="l" defTabSz="914400" rtl="0" eaLnBrk="1" latinLnBrk="0" hangingPunct="1">
        <a:lnSpc>
          <a:spcPct val="90000"/>
        </a:lnSpc>
        <a:spcBef>
          <a:spcPct val="0"/>
        </a:spcBef>
        <a:buNone/>
        <a:defRPr lang="en-US" sz="5200" kern="1200" dirty="0">
          <a:gradFill flip="none" rotWithShape="1">
            <a:gsLst>
              <a:gs pos="0">
                <a:srgbClr val="002060"/>
              </a:gs>
              <a:gs pos="100000">
                <a:srgbClr val="00B050"/>
              </a:gs>
            </a:gsLst>
            <a:lin ang="0" scaled="1"/>
            <a:tileRect/>
          </a:gradFill>
          <a:latin typeface="+mj-lt"/>
          <a:ea typeface="+mn-ea"/>
          <a:cs typeface="Angsana New" panose="02020603050405020304" pitchFamily="18" charset="-34"/>
        </a:defRPr>
      </a:lvl1pPr>
    </p:titleStyle>
    <p:bodyStyle>
      <a:lvl1pPr marL="457200" indent="-228600" algn="l" defTabSz="914400" rtl="0" eaLnBrk="1" latinLnBrk="0" hangingPunct="1">
        <a:lnSpc>
          <a:spcPct val="110000"/>
        </a:lnSpc>
        <a:spcBef>
          <a:spcPts val="1000"/>
        </a:spcBef>
        <a:buClr>
          <a:schemeClr val="tx2">
            <a:lumMod val="10000"/>
            <a:lumOff val="90000"/>
          </a:schemeClr>
        </a:buClr>
        <a:buSzPct val="80000"/>
        <a:buFont typeface="Wingdings" panose="05000000000000000000" pitchFamily="2" charset="2"/>
        <a:buChar char="§"/>
        <a:defRPr sz="2800" kern="1200">
          <a:solidFill>
            <a:srgbClr val="002060">
              <a:alpha val="70000"/>
            </a:srgbClr>
          </a:solidFill>
          <a:latin typeface="+mn-lt"/>
          <a:ea typeface="+mn-ea"/>
          <a:cs typeface="+mn-cs"/>
        </a:defRPr>
      </a:lvl1pPr>
      <a:lvl2pPr marL="8001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400" kern="1200">
          <a:solidFill>
            <a:srgbClr val="002060">
              <a:alpha val="70000"/>
            </a:srgbClr>
          </a:solidFill>
          <a:latin typeface="+mn-lt"/>
          <a:ea typeface="+mn-ea"/>
          <a:cs typeface="+mn-cs"/>
        </a:defRPr>
      </a:lvl2pPr>
      <a:lvl3pPr marL="125730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2000" kern="1200">
          <a:solidFill>
            <a:srgbClr val="002060">
              <a:alpha val="70000"/>
            </a:srgbClr>
          </a:solidFill>
          <a:latin typeface="+mn-lt"/>
          <a:ea typeface="+mn-ea"/>
          <a:cs typeface="+mn-cs"/>
        </a:defRPr>
      </a:lvl3pPr>
      <a:lvl4pPr marL="16573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4pPr>
      <a:lvl5pPr marL="2114550" indent="-228600" algn="l" defTabSz="914400" rtl="0" eaLnBrk="1" latinLnBrk="0" hangingPunct="1">
        <a:lnSpc>
          <a:spcPct val="110000"/>
        </a:lnSpc>
        <a:spcBef>
          <a:spcPts val="500"/>
        </a:spcBef>
        <a:buClr>
          <a:schemeClr val="tx2">
            <a:lumMod val="10000"/>
            <a:lumOff val="90000"/>
          </a:schemeClr>
        </a:buClr>
        <a:buSzPct val="80000"/>
        <a:buFont typeface="Wingdings" panose="05000000000000000000" pitchFamily="2" charset="2"/>
        <a:buChar char="§"/>
        <a:defRPr sz="1800" kern="1200">
          <a:solidFill>
            <a:srgbClr val="002060">
              <a:alpha val="70000"/>
            </a:srgb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7FDC9F-04B8-6D49-8039-CC81F6CC8D92}"/>
              </a:ext>
            </a:extLst>
          </p:cNvPr>
          <p:cNvSpPr>
            <a:spLocks noGrp="1"/>
          </p:cNvSpPr>
          <p:nvPr>
            <p:ph type="ctrTitle"/>
          </p:nvPr>
        </p:nvSpPr>
        <p:spPr>
          <a:xfrm>
            <a:off x="838200" y="1122363"/>
            <a:ext cx="6858000" cy="2387600"/>
          </a:xfrm>
        </p:spPr>
        <p:txBody>
          <a:bodyPr>
            <a:normAutofit/>
          </a:bodyPr>
          <a:lstStyle/>
          <a:p>
            <a:pPr algn="l"/>
            <a:r>
              <a:rPr lang="en-US" sz="3400" dirty="0">
                <a:gradFill flip="none" rotWithShape="1">
                  <a:gsLst>
                    <a:gs pos="0">
                      <a:srgbClr val="002060"/>
                    </a:gs>
                    <a:gs pos="100000">
                      <a:srgbClr val="00B050"/>
                    </a:gs>
                  </a:gsLst>
                  <a:lin ang="0" scaled="1"/>
                  <a:tileRect/>
                </a:gradFill>
              </a:rPr>
              <a:t>Improving Logo Generation with Machine Learning and Artificial Intelligence by Approximating the Logo Design Process</a:t>
            </a:r>
          </a:p>
        </p:txBody>
      </p:sp>
      <p:sp>
        <p:nvSpPr>
          <p:cNvPr id="3" name="Subtitle 2">
            <a:extLst>
              <a:ext uri="{FF2B5EF4-FFF2-40B4-BE49-F238E27FC236}">
                <a16:creationId xmlns:a16="http://schemas.microsoft.com/office/drawing/2014/main" id="{7FCC6EC8-8D16-E849-9D48-AFBE9E9EBA02}"/>
              </a:ext>
            </a:extLst>
          </p:cNvPr>
          <p:cNvSpPr>
            <a:spLocks noGrp="1"/>
          </p:cNvSpPr>
          <p:nvPr>
            <p:ph type="subTitle" idx="1"/>
          </p:nvPr>
        </p:nvSpPr>
        <p:spPr>
          <a:xfrm>
            <a:off x="838200" y="3602038"/>
            <a:ext cx="6858000" cy="1655762"/>
          </a:xfrm>
        </p:spPr>
        <p:txBody>
          <a:bodyPr>
            <a:normAutofit/>
          </a:bodyPr>
          <a:lstStyle/>
          <a:p>
            <a:pPr algn="l"/>
            <a:r>
              <a:rPr lang="en-US" sz="2200" dirty="0">
                <a:solidFill>
                  <a:srgbClr val="002060">
                    <a:alpha val="60000"/>
                  </a:srgbClr>
                </a:solidFill>
              </a:rPr>
              <a:t>Mohammed </a:t>
            </a:r>
            <a:r>
              <a:rPr lang="en-US" sz="2200" dirty="0" err="1">
                <a:solidFill>
                  <a:srgbClr val="002060">
                    <a:alpha val="60000"/>
                  </a:srgbClr>
                </a:solidFill>
              </a:rPr>
              <a:t>Alfaez</a:t>
            </a:r>
            <a:endParaRPr lang="en-US" sz="2200" dirty="0">
              <a:solidFill>
                <a:srgbClr val="002060">
                  <a:alpha val="60000"/>
                </a:srgbClr>
              </a:solidFill>
            </a:endParaRPr>
          </a:p>
          <a:p>
            <a:pPr algn="l"/>
            <a:r>
              <a:rPr lang="en-US" sz="2200" dirty="0">
                <a:solidFill>
                  <a:srgbClr val="002060">
                    <a:alpha val="60000"/>
                  </a:srgbClr>
                </a:solidFill>
              </a:rPr>
              <a:t>Richard Anton</a:t>
            </a:r>
          </a:p>
          <a:p>
            <a:pPr algn="l"/>
            <a:r>
              <a:rPr lang="en-US" sz="2200" dirty="0">
                <a:solidFill>
                  <a:srgbClr val="002060">
                    <a:alpha val="60000"/>
                  </a:srgbClr>
                </a:solidFill>
              </a:rPr>
              <a:t>Bernardo Margulis</a:t>
            </a:r>
          </a:p>
        </p:txBody>
      </p:sp>
      <p:pic>
        <p:nvPicPr>
          <p:cNvPr id="7" name="Picture 3" descr="Cute yellow robot">
            <a:extLst>
              <a:ext uri="{FF2B5EF4-FFF2-40B4-BE49-F238E27FC236}">
                <a16:creationId xmlns:a16="http://schemas.microsoft.com/office/drawing/2014/main" id="{58695D20-3B83-4282-9618-AB788C1FDD36}"/>
              </a:ext>
            </a:extLst>
          </p:cNvPr>
          <p:cNvPicPr>
            <a:picLocks noChangeAspect="1"/>
          </p:cNvPicPr>
          <p:nvPr/>
        </p:nvPicPr>
        <p:blipFill rotWithShape="1">
          <a:blip r:embed="rId3">
            <a:alphaModFix/>
          </a:blip>
          <a:srcRect l="52703" r="7291" b="-1"/>
          <a:stretch/>
        </p:blipFill>
        <p:spPr>
          <a:xfrm>
            <a:off x="8069579" y="10"/>
            <a:ext cx="4110228" cy="6857989"/>
          </a:xfrm>
          <a:prstGeom prst="rect">
            <a:avLst/>
          </a:prstGeom>
        </p:spPr>
      </p:pic>
      <p:pic>
        <p:nvPicPr>
          <p:cNvPr id="27" name="Picture 26" descr="A picture containing colorful, kite&#10;&#10;Description automatically generated">
            <a:extLst>
              <a:ext uri="{FF2B5EF4-FFF2-40B4-BE49-F238E27FC236}">
                <a16:creationId xmlns:a16="http://schemas.microsoft.com/office/drawing/2014/main" id="{78EBF9C2-F13B-BD4E-BADD-4967D72289D7}"/>
              </a:ext>
            </a:extLst>
          </p:cNvPr>
          <p:cNvPicPr>
            <a:picLocks noChangeAspect="1"/>
          </p:cNvPicPr>
          <p:nvPr/>
        </p:nvPicPr>
        <p:blipFill rotWithShape="1">
          <a:blip r:embed="rId4"/>
          <a:srcRect l="39509" t="45128" r="24406" b="9661"/>
          <a:stretch/>
        </p:blipFill>
        <p:spPr>
          <a:xfrm>
            <a:off x="8069577" y="0"/>
            <a:ext cx="4110229" cy="6858000"/>
          </a:xfrm>
          <a:prstGeom prst="rect">
            <a:avLst/>
          </a:prstGeom>
        </p:spPr>
      </p:pic>
    </p:spTree>
    <p:extLst>
      <p:ext uri="{BB962C8B-B14F-4D97-AF65-F5344CB8AC3E}">
        <p14:creationId xmlns:p14="http://schemas.microsoft.com/office/powerpoint/2010/main" val="183499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a:xfrm>
            <a:off x="838200" y="2176272"/>
            <a:ext cx="10515600" cy="3998306"/>
          </a:xfrm>
        </p:spPr>
        <p:txBody>
          <a:bodyPr>
            <a:normAutofit fontScale="77500" lnSpcReduction="20000"/>
          </a:bodyPr>
          <a:lstStyle/>
          <a:p>
            <a:pPr marL="342900" indent="-342900" fontAlgn="base">
              <a:buFont typeface="+mj-lt"/>
              <a:buAutoNum type="arabicPeriod"/>
            </a:pPr>
            <a:r>
              <a:rPr lang="en-US" dirty="0"/>
              <a:t>The user will produce a list of terms that will inform the system of the intended message</a:t>
            </a:r>
          </a:p>
          <a:p>
            <a:pPr marL="342900" indent="-342900" fontAlgn="base">
              <a:buFont typeface="+mj-lt"/>
              <a:buAutoNum type="arabicPeriod"/>
            </a:pPr>
            <a:r>
              <a:rPr lang="en-US" dirty="0"/>
              <a:t>The system will use an adjective to select the style from a pre-populated, labeled collection of visual style sources.</a:t>
            </a:r>
          </a:p>
          <a:p>
            <a:pPr marL="342900" indent="-342900" fontAlgn="base">
              <a:buFont typeface="+mj-lt"/>
              <a:buAutoNum type="arabicPeriod"/>
            </a:pPr>
            <a:r>
              <a:rPr lang="en-US" dirty="0"/>
              <a:t>We use a noun to select an image from a labeled set</a:t>
            </a:r>
          </a:p>
          <a:p>
            <a:pPr marL="342900" indent="-342900" fontAlgn="base">
              <a:buFont typeface="+mj-lt"/>
              <a:buAutoNum type="arabicPeriod"/>
            </a:pPr>
            <a:r>
              <a:rPr lang="en-US" dirty="0"/>
              <a:t>If the previous two steps don’t produce a result, we expand the search terms with synonyms from a database</a:t>
            </a:r>
          </a:p>
          <a:p>
            <a:pPr marL="342900" indent="-342900" fontAlgn="base">
              <a:buFont typeface="+mj-lt"/>
              <a:buAutoNum type="arabicPeriod"/>
            </a:pPr>
            <a:r>
              <a:rPr lang="en-US" dirty="0"/>
              <a:t>The system will use the visual style source and applies the style transference to our image</a:t>
            </a:r>
          </a:p>
          <a:p>
            <a:pPr marL="342900" indent="-342900" fontAlgn="base">
              <a:buFont typeface="+mj-lt"/>
              <a:buAutoNum type="arabicPeriod"/>
            </a:pPr>
            <a:r>
              <a:rPr lang="en-US" dirty="0"/>
              <a:t>We render the company name and combine it with the selected image</a:t>
            </a:r>
          </a:p>
        </p:txBody>
      </p:sp>
    </p:spTree>
    <p:extLst>
      <p:ext uri="{BB962C8B-B14F-4D97-AF65-F5344CB8AC3E}">
        <p14:creationId xmlns:p14="http://schemas.microsoft.com/office/powerpoint/2010/main" val="772826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Methodology</a:t>
            </a:r>
          </a:p>
        </p:txBody>
      </p:sp>
      <p:pic>
        <p:nvPicPr>
          <p:cNvPr id="6" name="Content Placeholder 5" descr="A picture containing invertebrate, worm&#10;&#10;Description automatically generated">
            <a:extLst>
              <a:ext uri="{FF2B5EF4-FFF2-40B4-BE49-F238E27FC236}">
                <a16:creationId xmlns:a16="http://schemas.microsoft.com/office/drawing/2014/main" id="{221F39A9-C284-834E-8F20-53B4EA7FAA3E}"/>
              </a:ext>
            </a:extLst>
          </p:cNvPr>
          <p:cNvPicPr>
            <a:picLocks noGrp="1" noChangeAspect="1"/>
          </p:cNvPicPr>
          <p:nvPr>
            <p:ph idx="1"/>
          </p:nvPr>
        </p:nvPicPr>
        <p:blipFill>
          <a:blip r:embed="rId3"/>
          <a:stretch>
            <a:fillRect/>
          </a:stretch>
        </p:blipFill>
        <p:spPr>
          <a:xfrm>
            <a:off x="6199087" y="685800"/>
            <a:ext cx="4140403" cy="5175504"/>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Result: a system that can produce simple logos, combining form and meaning</a:t>
            </a:r>
          </a:p>
          <a:p>
            <a:pPr marL="342900" indent="-342900" fontAlgn="base">
              <a:buFont typeface="Arial" panose="020B0604020202020204" pitchFamily="34" charset="0"/>
              <a:buChar char="•"/>
            </a:pPr>
            <a:r>
              <a:rPr lang="en-US" dirty="0"/>
              <a:t>Areas of simplification:</a:t>
            </a:r>
          </a:p>
          <a:p>
            <a:pPr marL="800100" lvl="1" indent="-342900" fontAlgn="base">
              <a:buFont typeface="Arial" panose="020B0604020202020204" pitchFamily="34" charset="0"/>
              <a:buChar char="•"/>
            </a:pPr>
            <a:r>
              <a:rPr lang="en-US" dirty="0"/>
              <a:t>We will focus on pictorial marks </a:t>
            </a:r>
          </a:p>
          <a:p>
            <a:pPr marL="800100" lvl="1" indent="-342900" fontAlgn="base">
              <a:buFont typeface="Arial" panose="020B0604020202020204" pitchFamily="34" charset="0"/>
              <a:buChar char="•"/>
            </a:pPr>
            <a:r>
              <a:rPr lang="en-US" dirty="0"/>
              <a:t>Limited our typeface selection </a:t>
            </a:r>
          </a:p>
          <a:p>
            <a:pPr marL="800100" lvl="1" indent="-342900" fontAlgn="base">
              <a:buFont typeface="Arial" panose="020B0604020202020204" pitchFamily="34" charset="0"/>
              <a:buChar char="•"/>
            </a:pPr>
            <a:r>
              <a:rPr lang="en-US" dirty="0"/>
              <a:t>Single layout and a single iteration</a:t>
            </a:r>
          </a:p>
        </p:txBody>
      </p:sp>
    </p:spTree>
    <p:extLst>
      <p:ext uri="{BB962C8B-B14F-4D97-AF65-F5344CB8AC3E}">
        <p14:creationId xmlns:p14="http://schemas.microsoft.com/office/powerpoint/2010/main" val="1730227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Datasets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Noun dataset from </a:t>
            </a:r>
            <a:r>
              <a:rPr lang="en-US" dirty="0" err="1"/>
              <a:t>ShapeNetSem</a:t>
            </a:r>
            <a:endParaRPr lang="en-US" dirty="0"/>
          </a:p>
          <a:p>
            <a:pPr marL="800100" lvl="1" indent="-342900" fontAlgn="base">
              <a:buFont typeface="Arial" panose="020B0604020202020204" pitchFamily="34" charset="0"/>
              <a:buChar char="•"/>
            </a:pPr>
            <a:r>
              <a:rPr lang="en-US" dirty="0"/>
              <a:t>12,000 models</a:t>
            </a:r>
          </a:p>
          <a:p>
            <a:pPr marL="800100" lvl="1" indent="-342900" fontAlgn="base">
              <a:buFont typeface="Arial" panose="020B0604020202020204" pitchFamily="34" charset="0"/>
              <a:buChar char="•"/>
            </a:pPr>
            <a:r>
              <a:rPr lang="en-US" dirty="0"/>
              <a:t>270 labeled categories</a:t>
            </a:r>
          </a:p>
          <a:p>
            <a:pPr marL="800100" lvl="1" indent="-342900" fontAlgn="base">
              <a:buFont typeface="Arial" panose="020B0604020202020204" pitchFamily="34" charset="0"/>
              <a:buChar char="•"/>
            </a:pPr>
            <a:r>
              <a:rPr lang="en-US" dirty="0"/>
              <a:t>Additional labels and metadata</a:t>
            </a:r>
          </a:p>
          <a:p>
            <a:pPr marL="800100" lvl="1" indent="-342900" fontAlgn="base">
              <a:buFont typeface="Arial" panose="020B0604020202020204" pitchFamily="34" charset="0"/>
              <a:buChar char="•"/>
            </a:pPr>
            <a:r>
              <a:rPr lang="en-US" dirty="0"/>
              <a:t>Each object in the dataset has twelve pre-rendered screenshot images</a:t>
            </a:r>
          </a:p>
          <a:p>
            <a:pPr marL="342900" indent="-342900" fontAlgn="base">
              <a:buFont typeface="Arial" panose="020B0604020202020204" pitchFamily="34" charset="0"/>
              <a:buChar char="•"/>
            </a:pPr>
            <a:r>
              <a:rPr lang="en-US" dirty="0"/>
              <a:t>Style dataset</a:t>
            </a:r>
          </a:p>
          <a:p>
            <a:pPr marL="800100" lvl="1" indent="-342900" fontAlgn="base">
              <a:buFont typeface="Arial" panose="020B0604020202020204" pitchFamily="34" charset="0"/>
              <a:buChar char="•"/>
            </a:pPr>
            <a:r>
              <a:rPr lang="en-US" dirty="0"/>
              <a:t>The main source is Kaggle</a:t>
            </a:r>
          </a:p>
          <a:p>
            <a:pPr marL="800100" lvl="1" indent="-342900" fontAlgn="base">
              <a:buFont typeface="Arial" panose="020B0604020202020204" pitchFamily="34" charset="0"/>
              <a:buChar char="•"/>
            </a:pPr>
            <a:r>
              <a:rPr lang="en-US" dirty="0"/>
              <a:t>Some of the images from Google</a:t>
            </a:r>
          </a:p>
        </p:txBody>
      </p:sp>
      <p:pic>
        <p:nvPicPr>
          <p:cNvPr id="10" name="Picture 9" descr="A picture containing text, furniture, table, worktable&#10;&#10;Description automatically generated">
            <a:extLst>
              <a:ext uri="{FF2B5EF4-FFF2-40B4-BE49-F238E27FC236}">
                <a16:creationId xmlns:a16="http://schemas.microsoft.com/office/drawing/2014/main" id="{B7589B28-5EE3-1D4D-85ED-A50E18850198}"/>
              </a:ext>
            </a:extLst>
          </p:cNvPr>
          <p:cNvPicPr>
            <a:picLocks/>
          </p:cNvPicPr>
          <p:nvPr/>
        </p:nvPicPr>
        <p:blipFill rotWithShape="1">
          <a:blip r:embed="rId3"/>
          <a:srcRect t="-12889" b="-12889"/>
          <a:stretch/>
        </p:blipFill>
        <p:spPr>
          <a:xfrm>
            <a:off x="5186364" y="632437"/>
            <a:ext cx="2057400" cy="2587752"/>
          </a:xfrm>
          <a:prstGeom prst="rect">
            <a:avLst/>
          </a:prstGeom>
        </p:spPr>
      </p:pic>
      <p:pic>
        <p:nvPicPr>
          <p:cNvPr id="12" name="Picture 11" descr="A model of a dinosaur&#10;&#10;Description automatically generated with medium confidence">
            <a:extLst>
              <a:ext uri="{FF2B5EF4-FFF2-40B4-BE49-F238E27FC236}">
                <a16:creationId xmlns:a16="http://schemas.microsoft.com/office/drawing/2014/main" id="{F14EE7E2-2F38-B24E-95BC-78CCD883C330}"/>
              </a:ext>
            </a:extLst>
          </p:cNvPr>
          <p:cNvPicPr>
            <a:picLocks/>
          </p:cNvPicPr>
          <p:nvPr/>
        </p:nvPicPr>
        <p:blipFill rotWithShape="1">
          <a:blip r:embed="rId4"/>
          <a:srcRect t="-12889" b="-12889"/>
          <a:stretch/>
        </p:blipFill>
        <p:spPr>
          <a:xfrm>
            <a:off x="7243764" y="607650"/>
            <a:ext cx="2057400" cy="2587752"/>
          </a:xfrm>
          <a:prstGeom prst="rect">
            <a:avLst/>
          </a:prstGeom>
        </p:spPr>
      </p:pic>
      <p:pic>
        <p:nvPicPr>
          <p:cNvPr id="14" name="Picture 13" descr="A vase with flowers&#10;&#10;Description automatically generated with low confidence">
            <a:extLst>
              <a:ext uri="{FF2B5EF4-FFF2-40B4-BE49-F238E27FC236}">
                <a16:creationId xmlns:a16="http://schemas.microsoft.com/office/drawing/2014/main" id="{57988946-9CED-1E4F-AF45-BAC91A2D553B}"/>
              </a:ext>
            </a:extLst>
          </p:cNvPr>
          <p:cNvPicPr>
            <a:picLocks/>
          </p:cNvPicPr>
          <p:nvPr/>
        </p:nvPicPr>
        <p:blipFill rotWithShape="1">
          <a:blip r:embed="rId5"/>
          <a:srcRect l="10247" r="10247"/>
          <a:stretch/>
        </p:blipFill>
        <p:spPr>
          <a:xfrm>
            <a:off x="9279316" y="665955"/>
            <a:ext cx="2057400" cy="2587752"/>
          </a:xfrm>
          <a:prstGeom prst="rect">
            <a:avLst/>
          </a:prstGeom>
        </p:spPr>
      </p:pic>
      <p:pic>
        <p:nvPicPr>
          <p:cNvPr id="19" name="Picture 18" descr="A picture containing old&#10;&#10;Description automatically generated">
            <a:extLst>
              <a:ext uri="{FF2B5EF4-FFF2-40B4-BE49-F238E27FC236}">
                <a16:creationId xmlns:a16="http://schemas.microsoft.com/office/drawing/2014/main" id="{039EDFD2-98F5-3244-95CC-82710130D8FC}"/>
              </a:ext>
            </a:extLst>
          </p:cNvPr>
          <p:cNvPicPr>
            <a:picLocks noChangeAspect="1"/>
          </p:cNvPicPr>
          <p:nvPr/>
        </p:nvPicPr>
        <p:blipFill rotWithShape="1">
          <a:blip r:embed="rId6"/>
          <a:srcRect t="20342" b="20342"/>
          <a:stretch/>
        </p:blipFill>
        <p:spPr>
          <a:xfrm>
            <a:off x="8272464" y="3244976"/>
            <a:ext cx="3075176" cy="2600145"/>
          </a:xfrm>
          <a:prstGeom prst="rect">
            <a:avLst/>
          </a:prstGeom>
        </p:spPr>
      </p:pic>
      <p:pic>
        <p:nvPicPr>
          <p:cNvPr id="20" name="Picture 19" descr="A picture containing text, colorful&#10;&#10;Description automatically generated">
            <a:extLst>
              <a:ext uri="{FF2B5EF4-FFF2-40B4-BE49-F238E27FC236}">
                <a16:creationId xmlns:a16="http://schemas.microsoft.com/office/drawing/2014/main" id="{F3939104-F4C8-564C-BAC9-99D771B29A62}"/>
              </a:ext>
            </a:extLst>
          </p:cNvPr>
          <p:cNvPicPr>
            <a:picLocks noChangeAspect="1"/>
          </p:cNvPicPr>
          <p:nvPr/>
        </p:nvPicPr>
        <p:blipFill rotWithShape="1">
          <a:blip r:embed="rId7"/>
          <a:srcRect l="6307" r="6307"/>
          <a:stretch/>
        </p:blipFill>
        <p:spPr>
          <a:xfrm>
            <a:off x="5186364" y="3244975"/>
            <a:ext cx="3086100" cy="2600145"/>
          </a:xfrm>
          <a:prstGeom prst="rect">
            <a:avLst/>
          </a:prstGeom>
        </p:spPr>
      </p:pic>
    </p:spTree>
    <p:extLst>
      <p:ext uri="{BB962C8B-B14F-4D97-AF65-F5344CB8AC3E}">
        <p14:creationId xmlns:p14="http://schemas.microsoft.com/office/powerpoint/2010/main" val="161810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Synonym Expansion</a:t>
            </a:r>
          </a:p>
        </p:txBody>
      </p:sp>
      <p:pic>
        <p:nvPicPr>
          <p:cNvPr id="7" name="Content Placeholder 6" descr="Text&#10;&#10;Description automatically generated">
            <a:extLst>
              <a:ext uri="{FF2B5EF4-FFF2-40B4-BE49-F238E27FC236}">
                <a16:creationId xmlns:a16="http://schemas.microsoft.com/office/drawing/2014/main" id="{8DCC078D-3D30-4A95-8335-71FEFBBB9B70}"/>
              </a:ext>
            </a:extLst>
          </p:cNvPr>
          <p:cNvPicPr>
            <a:picLocks noGrp="1" noChangeAspect="1"/>
          </p:cNvPicPr>
          <p:nvPr>
            <p:ph idx="1"/>
          </p:nvPr>
        </p:nvPicPr>
        <p:blipFill>
          <a:blip r:embed="rId3"/>
          <a:stretch>
            <a:fillRect/>
          </a:stretch>
        </p:blipFill>
        <p:spPr>
          <a:xfrm>
            <a:off x="5511415" y="1706344"/>
            <a:ext cx="5515745" cy="3134162"/>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This component uses WordNet to look up for the synonyms set of a word</a:t>
            </a:r>
          </a:p>
          <a:p>
            <a:pPr marL="342900" indent="-342900" fontAlgn="base">
              <a:buFont typeface="Arial" panose="020B0604020202020204" pitchFamily="34" charset="0"/>
              <a:buChar char="•"/>
            </a:pPr>
            <a:r>
              <a:rPr lang="en-US" dirty="0"/>
              <a:t>It helps in expanding the search terms in case of no result was produced.</a:t>
            </a:r>
          </a:p>
        </p:txBody>
      </p:sp>
    </p:spTree>
    <p:extLst>
      <p:ext uri="{BB962C8B-B14F-4D97-AF65-F5344CB8AC3E}">
        <p14:creationId xmlns:p14="http://schemas.microsoft.com/office/powerpoint/2010/main" val="2470391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Style Transfer</a:t>
            </a:r>
          </a:p>
        </p:txBody>
      </p:sp>
      <p:pic>
        <p:nvPicPr>
          <p:cNvPr id="11" name="Content Placeholder 10" descr="A black and white drawing of a cat&#10;&#10;Description automatically generated with low confidence">
            <a:extLst>
              <a:ext uri="{FF2B5EF4-FFF2-40B4-BE49-F238E27FC236}">
                <a16:creationId xmlns:a16="http://schemas.microsoft.com/office/drawing/2014/main" id="{B6645A37-35F4-D843-8DE8-FF45AF565E6E}"/>
              </a:ext>
            </a:extLst>
          </p:cNvPr>
          <p:cNvPicPr>
            <a:picLocks noGrp="1" noChangeAspect="1"/>
          </p:cNvPicPr>
          <p:nvPr>
            <p:ph idx="1"/>
          </p:nvPr>
        </p:nvPicPr>
        <p:blipFill rotWithShape="1">
          <a:blip r:embed="rId3"/>
          <a:srcRect l="14843" t="6852" r="14130" b="22122"/>
          <a:stretch/>
        </p:blipFill>
        <p:spPr>
          <a:xfrm>
            <a:off x="6218238" y="936625"/>
            <a:ext cx="4102100" cy="4673600"/>
          </a:xfrm>
        </p:spPr>
      </p:pic>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i="1" dirty="0"/>
              <a:t>Constrained Neural Style Transfer for Decorated Logo Generation (CNST</a:t>
            </a:r>
          </a:p>
          <a:p>
            <a:pPr marL="800100" lvl="1" indent="-342900" fontAlgn="base">
              <a:buFont typeface="Arial" panose="020B0604020202020204" pitchFamily="34" charset="0"/>
              <a:buChar char="•"/>
            </a:pPr>
            <a:r>
              <a:rPr lang="en-US" i="1" dirty="0"/>
              <a:t> CNNs (Visual Geometry Group Network) to extract content and style representations</a:t>
            </a:r>
          </a:p>
          <a:p>
            <a:pPr marL="800100" lvl="1" indent="-342900" fontAlgn="base">
              <a:buFont typeface="Arial" panose="020B0604020202020204" pitchFamily="34" charset="0"/>
              <a:buChar char="•"/>
            </a:pPr>
            <a:r>
              <a:rPr lang="en-US" dirty="0"/>
              <a:t>Loss function separates content from the background</a:t>
            </a:r>
          </a:p>
          <a:p>
            <a:pPr marL="800100" lvl="1" indent="-342900" fontAlgn="base">
              <a:buFont typeface="Arial" panose="020B0604020202020204" pitchFamily="34" charset="0"/>
              <a:buChar char="•"/>
            </a:pPr>
            <a:r>
              <a:rPr lang="en-US" dirty="0"/>
              <a:t>The authors provided pre-trained weights</a:t>
            </a:r>
          </a:p>
          <a:p>
            <a:pPr marL="800100" lvl="1" indent="-342900" fontAlgn="base">
              <a:buFont typeface="Arial" panose="020B0604020202020204" pitchFamily="34" charset="0"/>
              <a:buChar char="•"/>
            </a:pPr>
            <a:r>
              <a:rPr lang="en-US" dirty="0"/>
              <a:t>We did some additional minor modifications to fit the algorithm into our system</a:t>
            </a:r>
            <a:endParaRPr lang="en-US" i="1" dirty="0"/>
          </a:p>
          <a:p>
            <a:pPr marL="342900" indent="-342900" fontAlgn="base">
              <a:buFont typeface="Arial" panose="020B0604020202020204" pitchFamily="34" charset="0"/>
              <a:buChar char="•"/>
            </a:pPr>
            <a:endParaRPr lang="en-US" dirty="0"/>
          </a:p>
        </p:txBody>
      </p:sp>
    </p:spTree>
    <p:extLst>
      <p:ext uri="{BB962C8B-B14F-4D97-AF65-F5344CB8AC3E}">
        <p14:creationId xmlns:p14="http://schemas.microsoft.com/office/powerpoint/2010/main" val="1595690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Type Rendering</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pic>
        <p:nvPicPr>
          <p:cNvPr id="5" name="Content Placeholder 6" descr="A picture containing logo&#10;&#10;Description automatically generated">
            <a:extLst>
              <a:ext uri="{FF2B5EF4-FFF2-40B4-BE49-F238E27FC236}">
                <a16:creationId xmlns:a16="http://schemas.microsoft.com/office/drawing/2014/main" id="{7B4A44B2-432B-8E4F-8244-8DE7A8B25C31}"/>
              </a:ext>
            </a:extLst>
          </p:cNvPr>
          <p:cNvPicPr>
            <a:picLocks noGrp="1" noChangeAspect="1"/>
          </p:cNvPicPr>
          <p:nvPr>
            <p:ph idx="1"/>
          </p:nvPr>
        </p:nvPicPr>
        <p:blipFill>
          <a:blip r:embed="rId3"/>
          <a:stretch>
            <a:fillRect/>
          </a:stretch>
        </p:blipFill>
        <p:spPr>
          <a:xfrm>
            <a:off x="6464300" y="1197247"/>
            <a:ext cx="4037012" cy="4152355"/>
          </a:xfrm>
        </p:spPr>
      </p:pic>
    </p:spTree>
    <p:extLst>
      <p:ext uri="{BB962C8B-B14F-4D97-AF65-F5344CB8AC3E}">
        <p14:creationId xmlns:p14="http://schemas.microsoft.com/office/powerpoint/2010/main" val="219259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Integration of all Pieces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User enters two terms and adjective for the style image, and a noun for the content image.</a:t>
            </a:r>
          </a:p>
          <a:p>
            <a:r>
              <a:rPr lang="en-US" dirty="0"/>
              <a:t>System pulls two related images. If terms don’t match, we look for synonyms.</a:t>
            </a:r>
          </a:p>
          <a:p>
            <a:r>
              <a:rPr lang="en-US" dirty="0"/>
              <a:t>Crop content image</a:t>
            </a:r>
          </a:p>
          <a:p>
            <a:r>
              <a:rPr lang="en-US" dirty="0"/>
              <a:t>Apply style transfer</a:t>
            </a:r>
          </a:p>
          <a:p>
            <a:r>
              <a:rPr lang="en-US" dirty="0"/>
              <a:t>Render text</a:t>
            </a:r>
          </a:p>
          <a:p>
            <a:endParaRPr lang="en-US" dirty="0"/>
          </a:p>
        </p:txBody>
      </p:sp>
    </p:spTree>
    <p:extLst>
      <p:ext uri="{BB962C8B-B14F-4D97-AF65-F5344CB8AC3E}">
        <p14:creationId xmlns:p14="http://schemas.microsoft.com/office/powerpoint/2010/main" val="2535030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9" name="Picture 8" descr="Graphical user interface, text, application&#10;&#10;Description automatically generated">
            <a:extLst>
              <a:ext uri="{FF2B5EF4-FFF2-40B4-BE49-F238E27FC236}">
                <a16:creationId xmlns:a16="http://schemas.microsoft.com/office/drawing/2014/main" id="{26298881-FE92-8745-98F7-D7B73A1E5516}"/>
              </a:ext>
            </a:extLst>
          </p:cNvPr>
          <p:cNvPicPr>
            <a:picLocks noChangeAspect="1"/>
          </p:cNvPicPr>
          <p:nvPr/>
        </p:nvPicPr>
        <p:blipFill>
          <a:blip r:embed="rId3"/>
          <a:stretch>
            <a:fillRect/>
          </a:stretch>
        </p:blipFill>
        <p:spPr>
          <a:xfrm>
            <a:off x="6096000" y="4047685"/>
            <a:ext cx="2275840" cy="1351280"/>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989B671C-5108-AA41-AF6B-B24E57D5EADB}"/>
              </a:ext>
            </a:extLst>
          </p:cNvPr>
          <p:cNvPicPr>
            <a:picLocks noChangeAspect="1"/>
          </p:cNvPicPr>
          <p:nvPr/>
        </p:nvPicPr>
        <p:blipFill>
          <a:blip r:embed="rId4"/>
          <a:stretch>
            <a:fillRect/>
          </a:stretch>
        </p:blipFill>
        <p:spPr>
          <a:xfrm>
            <a:off x="3038647" y="4027365"/>
            <a:ext cx="2265680" cy="1371600"/>
          </a:xfrm>
          <a:prstGeom prst="rect">
            <a:avLst/>
          </a:prstGeom>
        </p:spPr>
      </p:pic>
      <p:sp>
        <p:nvSpPr>
          <p:cNvPr id="7" name="Content Placeholder 2">
            <a:extLst>
              <a:ext uri="{FF2B5EF4-FFF2-40B4-BE49-F238E27FC236}">
                <a16:creationId xmlns:a16="http://schemas.microsoft.com/office/drawing/2014/main" id="{E41BAF21-A75C-4F1C-9AAC-D5EAA203E0EF}"/>
              </a:ext>
            </a:extLst>
          </p:cNvPr>
          <p:cNvSpPr>
            <a:spLocks noGrp="1"/>
          </p:cNvSpPr>
          <p:nvPr>
            <p:ph idx="1"/>
          </p:nvPr>
        </p:nvSpPr>
        <p:spPr>
          <a:xfrm>
            <a:off x="838200" y="2178657"/>
            <a:ext cx="10515600" cy="1371601"/>
          </a:xfrm>
        </p:spPr>
        <p:txBody>
          <a:bodyPr>
            <a:normAutofit/>
          </a:bodyPr>
          <a:lstStyle/>
          <a:p>
            <a:r>
              <a:rPr lang="en-US" sz="1400" dirty="0"/>
              <a:t>We built a prototype UI that integrates all the components to ease the process.</a:t>
            </a:r>
          </a:p>
          <a:p>
            <a:r>
              <a:rPr lang="en-US" sz="1400" dirty="0"/>
              <a:t>It takes a pair of words as an input to select images from the labeled datasets.</a:t>
            </a:r>
          </a:p>
        </p:txBody>
      </p:sp>
    </p:spTree>
    <p:extLst>
      <p:ext uri="{BB962C8B-B14F-4D97-AF65-F5344CB8AC3E}">
        <p14:creationId xmlns:p14="http://schemas.microsoft.com/office/powerpoint/2010/main" val="1904622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15" name="Picture 14" descr="Graphical user interface, diagram&#10;&#10;Description automatically generated">
            <a:extLst>
              <a:ext uri="{FF2B5EF4-FFF2-40B4-BE49-F238E27FC236}">
                <a16:creationId xmlns:a16="http://schemas.microsoft.com/office/drawing/2014/main" id="{2EFCD043-3B16-714B-B786-45C415A1E911}"/>
              </a:ext>
            </a:extLst>
          </p:cNvPr>
          <p:cNvPicPr>
            <a:picLocks noChangeAspect="1"/>
          </p:cNvPicPr>
          <p:nvPr/>
        </p:nvPicPr>
        <p:blipFill>
          <a:blip r:embed="rId3"/>
          <a:stretch>
            <a:fillRect/>
          </a:stretch>
        </p:blipFill>
        <p:spPr>
          <a:xfrm>
            <a:off x="833121" y="3214544"/>
            <a:ext cx="4597856" cy="3524077"/>
          </a:xfrm>
          <a:prstGeom prst="rect">
            <a:avLst/>
          </a:prstGeom>
        </p:spPr>
      </p:pic>
      <p:pic>
        <p:nvPicPr>
          <p:cNvPr id="17" name="Picture 16" descr="A picture containing text, gallery, different, screenshot&#10;&#10;Description automatically generated">
            <a:extLst>
              <a:ext uri="{FF2B5EF4-FFF2-40B4-BE49-F238E27FC236}">
                <a16:creationId xmlns:a16="http://schemas.microsoft.com/office/drawing/2014/main" id="{4FC66148-FCE8-4941-AF43-76235DAED471}"/>
              </a:ext>
            </a:extLst>
          </p:cNvPr>
          <p:cNvPicPr>
            <a:picLocks noChangeAspect="1"/>
          </p:cNvPicPr>
          <p:nvPr/>
        </p:nvPicPr>
        <p:blipFill>
          <a:blip r:embed="rId4"/>
          <a:stretch>
            <a:fillRect/>
          </a:stretch>
        </p:blipFill>
        <p:spPr>
          <a:xfrm>
            <a:off x="6421120" y="3214544"/>
            <a:ext cx="4599300" cy="3524077"/>
          </a:xfrm>
          <a:prstGeom prst="rect">
            <a:avLst/>
          </a:prstGeom>
        </p:spPr>
      </p:pic>
      <p:sp>
        <p:nvSpPr>
          <p:cNvPr id="7" name="Content Placeholder 2">
            <a:extLst>
              <a:ext uri="{FF2B5EF4-FFF2-40B4-BE49-F238E27FC236}">
                <a16:creationId xmlns:a16="http://schemas.microsoft.com/office/drawing/2014/main" id="{E37B9BF5-2C20-4F8E-A5BE-DCC15E9A990C}"/>
              </a:ext>
            </a:extLst>
          </p:cNvPr>
          <p:cNvSpPr>
            <a:spLocks noGrp="1"/>
          </p:cNvSpPr>
          <p:nvPr>
            <p:ph idx="1"/>
          </p:nvPr>
        </p:nvSpPr>
        <p:spPr>
          <a:xfrm>
            <a:off x="838200" y="2006600"/>
            <a:ext cx="10515600" cy="1371601"/>
          </a:xfrm>
        </p:spPr>
        <p:txBody>
          <a:bodyPr>
            <a:normAutofit/>
          </a:bodyPr>
          <a:lstStyle/>
          <a:p>
            <a:r>
              <a:rPr lang="en-US" sz="1400" dirty="0"/>
              <a:t>Select the content image from the list of content images.</a:t>
            </a:r>
          </a:p>
          <a:p>
            <a:r>
              <a:rPr lang="en-US" sz="1400" dirty="0"/>
              <a:t>Select the style image from the style images.</a:t>
            </a:r>
          </a:p>
          <a:p>
            <a:r>
              <a:rPr lang="en-US" sz="1400" dirty="0"/>
              <a:t>Reroll if the desired image is not found in the populated list.</a:t>
            </a:r>
          </a:p>
        </p:txBody>
      </p:sp>
    </p:spTree>
    <p:extLst>
      <p:ext uri="{BB962C8B-B14F-4D97-AF65-F5344CB8AC3E}">
        <p14:creationId xmlns:p14="http://schemas.microsoft.com/office/powerpoint/2010/main" val="37686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36EBF6-6D69-6544-ABEA-444B6F634F6A}"/>
              </a:ext>
            </a:extLst>
          </p:cNvPr>
          <p:cNvPicPr>
            <a:picLocks noChangeAspect="1"/>
          </p:cNvPicPr>
          <p:nvPr/>
        </p:nvPicPr>
        <p:blipFill>
          <a:blip r:embed="rId3"/>
          <a:stretch>
            <a:fillRect/>
          </a:stretch>
        </p:blipFill>
        <p:spPr>
          <a:xfrm>
            <a:off x="4988124" y="3109913"/>
            <a:ext cx="3793924" cy="2997200"/>
          </a:xfrm>
          <a:prstGeom prst="rect">
            <a:avLst/>
          </a:prstGeom>
        </p:spPr>
      </p:pic>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Integration of all Pieces</a:t>
            </a:r>
          </a:p>
        </p:txBody>
      </p:sp>
      <p:pic>
        <p:nvPicPr>
          <p:cNvPr id="13" name="Picture 12" descr="Diagram&#10;&#10;Description automatically generated">
            <a:extLst>
              <a:ext uri="{FF2B5EF4-FFF2-40B4-BE49-F238E27FC236}">
                <a16:creationId xmlns:a16="http://schemas.microsoft.com/office/drawing/2014/main" id="{5AC8F2F2-8309-1742-8888-C2F9334E614B}"/>
              </a:ext>
            </a:extLst>
          </p:cNvPr>
          <p:cNvPicPr>
            <a:picLocks noChangeAspect="1"/>
          </p:cNvPicPr>
          <p:nvPr/>
        </p:nvPicPr>
        <p:blipFill>
          <a:blip r:embed="rId4"/>
          <a:stretch>
            <a:fillRect/>
          </a:stretch>
        </p:blipFill>
        <p:spPr>
          <a:xfrm>
            <a:off x="838200" y="3097213"/>
            <a:ext cx="3816350" cy="3009900"/>
          </a:xfrm>
          <a:prstGeom prst="rect">
            <a:avLst/>
          </a:prstGeom>
        </p:spPr>
      </p:pic>
      <p:pic>
        <p:nvPicPr>
          <p:cNvPr id="12" name="Picture 11" descr="Graphical user interface&#10;&#10;Description automatically generated with medium confidence">
            <a:extLst>
              <a:ext uri="{FF2B5EF4-FFF2-40B4-BE49-F238E27FC236}">
                <a16:creationId xmlns:a16="http://schemas.microsoft.com/office/drawing/2014/main" id="{B95675C5-A514-0942-AB36-C5990261B191}"/>
              </a:ext>
            </a:extLst>
          </p:cNvPr>
          <p:cNvPicPr>
            <a:picLocks noChangeAspect="1"/>
          </p:cNvPicPr>
          <p:nvPr/>
        </p:nvPicPr>
        <p:blipFill>
          <a:blip r:embed="rId5"/>
          <a:stretch>
            <a:fillRect/>
          </a:stretch>
        </p:blipFill>
        <p:spPr>
          <a:xfrm>
            <a:off x="9099546" y="3027363"/>
            <a:ext cx="2717800" cy="3149600"/>
          </a:xfrm>
          <a:prstGeom prst="rect">
            <a:avLst/>
          </a:prstGeom>
        </p:spPr>
      </p:pic>
      <p:sp>
        <p:nvSpPr>
          <p:cNvPr id="7" name="Content Placeholder 2">
            <a:extLst>
              <a:ext uri="{FF2B5EF4-FFF2-40B4-BE49-F238E27FC236}">
                <a16:creationId xmlns:a16="http://schemas.microsoft.com/office/drawing/2014/main" id="{C273D4B7-2A6A-4D2E-B65C-9A3071FEA7FA}"/>
              </a:ext>
            </a:extLst>
          </p:cNvPr>
          <p:cNvSpPr>
            <a:spLocks noGrp="1"/>
          </p:cNvSpPr>
          <p:nvPr>
            <p:ph idx="1"/>
          </p:nvPr>
        </p:nvSpPr>
        <p:spPr>
          <a:xfrm>
            <a:off x="838200" y="2006600"/>
            <a:ext cx="10515600" cy="1371601"/>
          </a:xfrm>
        </p:spPr>
        <p:txBody>
          <a:bodyPr>
            <a:normAutofit/>
          </a:bodyPr>
          <a:lstStyle/>
          <a:p>
            <a:r>
              <a:rPr lang="en-US" sz="1400" dirty="0"/>
              <a:t>Generate a logo by transferring the style from the style image into the content image.</a:t>
            </a:r>
          </a:p>
          <a:p>
            <a:r>
              <a:rPr lang="en-US" sz="1400" dirty="0"/>
              <a:t>Combine the generated logo with the entered text.</a:t>
            </a:r>
          </a:p>
        </p:txBody>
      </p:sp>
    </p:spTree>
    <p:extLst>
      <p:ext uri="{BB962C8B-B14F-4D97-AF65-F5344CB8AC3E}">
        <p14:creationId xmlns:p14="http://schemas.microsoft.com/office/powerpoint/2010/main" val="1623297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F5BC-01B6-D744-8EF0-B8E689119EE6}"/>
              </a:ext>
            </a:extLst>
          </p:cNvPr>
          <p:cNvSpPr>
            <a:spLocks noGrp="1"/>
          </p:cNvSpPr>
          <p:nvPr>
            <p:ph type="title"/>
          </p:nvPr>
        </p:nvSpPr>
        <p:spPr/>
        <p:txBody>
          <a:bodyPr>
            <a:normAutofit/>
          </a:bodyPr>
          <a:lstStyle/>
          <a:p>
            <a:r>
              <a:rPr lang="en-US" dirty="0"/>
              <a:t>Abstract</a:t>
            </a:r>
          </a:p>
        </p:txBody>
      </p:sp>
      <p:sp>
        <p:nvSpPr>
          <p:cNvPr id="3" name="Content Placeholder 2">
            <a:extLst>
              <a:ext uri="{FF2B5EF4-FFF2-40B4-BE49-F238E27FC236}">
                <a16:creationId xmlns:a16="http://schemas.microsoft.com/office/drawing/2014/main" id="{950BDC04-CD98-D64F-8B9F-BEC656473F60}"/>
              </a:ext>
            </a:extLst>
          </p:cNvPr>
          <p:cNvSpPr>
            <a:spLocks noGrp="1"/>
          </p:cNvSpPr>
          <p:nvPr>
            <p:ph idx="1"/>
          </p:nvPr>
        </p:nvSpPr>
        <p:spPr/>
        <p:txBody>
          <a:bodyPr>
            <a:noAutofit/>
          </a:bodyPr>
          <a:lstStyle/>
          <a:p>
            <a:pPr marL="228600" indent="0">
              <a:buNone/>
            </a:pPr>
            <a:r>
              <a:rPr lang="en-US" sz="1600" dirty="0"/>
              <a:t>Logo creation is a complex and expansive problem for artificial intelligence. There are several complications, some technical such as lack of hierarchy and lack of continuous space, as well as design complications, such as the difficulty of selecting a typeface or color. However, given that producing a logo is time- and resource-intensive, using artificial intelligence to expedite the process is an attractive challenge. There are currently three types of logo generation AI: one set asks the user to select from a set of icons, colors, and typefaces and iterates over layouts; these designs are aesthetically pleasing, but lack content or meaning, and the user is tasked with making most of the choices. The second set uses a collection of images to synthesize a new image; the resulting graphics are often non-representational and low-quality, and the logos don’t include text. A third method relies on pre-designed logos and focuses on style transfer; this makes for visually interesting logos, but relies on the user inputting a base logo. We propose a new type of logo generation AI that better approximates the logo design process by asking the user to input attributes they would like to impose on the logo. We use these attributes to produce a content and a style image from pre-trained datasets, and we use synonym expansion if we don’t get a direct match. Using style transfer, we produce an image that we then combine with text. By following a simplified version of the logo design process, the result is a visually pleasing logo that is usable and recognizable, and includes meaning.</a:t>
            </a:r>
          </a:p>
        </p:txBody>
      </p:sp>
    </p:spTree>
    <p:extLst>
      <p:ext uri="{BB962C8B-B14F-4D97-AF65-F5344CB8AC3E}">
        <p14:creationId xmlns:p14="http://schemas.microsoft.com/office/powerpoint/2010/main" val="1318828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Integration </a:t>
            </a:r>
            <a:br>
              <a:rPr lang="en-US" dirty="0"/>
            </a:br>
            <a:r>
              <a:rPr lang="en-US" dirty="0"/>
              <a:t>of all Pieces</a:t>
            </a:r>
          </a:p>
        </p:txBody>
      </p:sp>
      <p:sp>
        <p:nvSpPr>
          <p:cNvPr id="3" name="Content Placeholder 2">
            <a:extLst>
              <a:ext uri="{FF2B5EF4-FFF2-40B4-BE49-F238E27FC236}">
                <a16:creationId xmlns:a16="http://schemas.microsoft.com/office/drawing/2014/main" id="{7CC4B14B-3272-0244-BC6C-39E8AE2A2F8B}"/>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342900" indent="-342900" fontAlgn="base">
              <a:buFont typeface="Arial" panose="020B0604020202020204" pitchFamily="34" charset="0"/>
              <a:buChar char="•"/>
            </a:pPr>
            <a:r>
              <a:rPr lang="en-US" dirty="0"/>
              <a:t> Simple script that combines an image with text</a:t>
            </a:r>
          </a:p>
          <a:p>
            <a:pPr marL="800100" lvl="1" indent="-342900" fontAlgn="base">
              <a:buFont typeface="Arial" panose="020B0604020202020204" pitchFamily="34" charset="0"/>
              <a:buChar char="•"/>
            </a:pPr>
            <a:r>
              <a:rPr lang="en-US" dirty="0"/>
              <a:t>Limited the layout</a:t>
            </a:r>
          </a:p>
          <a:p>
            <a:pPr marL="342900" indent="-342900" fontAlgn="base">
              <a:buFont typeface="Arial" panose="020B0604020202020204" pitchFamily="34" charset="0"/>
              <a:buChar char="•"/>
            </a:pPr>
            <a:r>
              <a:rPr lang="en-US" dirty="0"/>
              <a:t>We used pillow, a fork of PIL</a:t>
            </a:r>
          </a:p>
          <a:p>
            <a:pPr marL="800100" lvl="1" indent="-342900" fontAlgn="base">
              <a:buFont typeface="Arial" panose="020B0604020202020204" pitchFamily="34" charset="0"/>
              <a:buChar char="•"/>
            </a:pPr>
            <a:r>
              <a:rPr lang="en-US" dirty="0"/>
              <a:t>Load the image</a:t>
            </a:r>
          </a:p>
          <a:p>
            <a:pPr marL="800100" lvl="1" indent="-342900" fontAlgn="base">
              <a:buFont typeface="Arial" panose="020B0604020202020204" pitchFamily="34" charset="0"/>
              <a:buChar char="•"/>
            </a:pPr>
            <a:r>
              <a:rPr lang="en-US" dirty="0"/>
              <a:t>Render the text</a:t>
            </a:r>
          </a:p>
          <a:p>
            <a:pPr marL="800100" lvl="1" indent="-342900" fontAlgn="base">
              <a:buFont typeface="Arial" panose="020B0604020202020204" pitchFamily="34" charset="0"/>
              <a:buChar char="•"/>
            </a:pPr>
            <a:r>
              <a:rPr lang="en-US" dirty="0"/>
              <a:t>Compose them together</a:t>
            </a:r>
          </a:p>
          <a:p>
            <a:pPr marL="342900" indent="-342900" fontAlgn="base">
              <a:buFont typeface="Arial" panose="020B0604020202020204" pitchFamily="34" charset="0"/>
              <a:buChar char="•"/>
            </a:pPr>
            <a:r>
              <a:rPr lang="en-US" dirty="0"/>
              <a:t>General script we can use for any image</a:t>
            </a:r>
          </a:p>
          <a:p>
            <a:pPr marL="800100" lvl="1" indent="-342900" fontAlgn="base">
              <a:buFont typeface="Arial" panose="020B0604020202020204" pitchFamily="34" charset="0"/>
              <a:buChar char="•"/>
            </a:pPr>
            <a:r>
              <a:rPr lang="en-US" dirty="0"/>
              <a:t>We apply the style transfer before using this script</a:t>
            </a:r>
          </a:p>
        </p:txBody>
      </p:sp>
      <p:sp>
        <p:nvSpPr>
          <p:cNvPr id="5" name="Rectangle 4">
            <a:extLst>
              <a:ext uri="{FF2B5EF4-FFF2-40B4-BE49-F238E27FC236}">
                <a16:creationId xmlns:a16="http://schemas.microsoft.com/office/drawing/2014/main" id="{ED3F8B12-77D5-014F-918B-68D5A05D0C4B}"/>
              </a:ext>
            </a:extLst>
          </p:cNvPr>
          <p:cNvSpPr/>
          <p:nvPr/>
        </p:nvSpPr>
        <p:spPr>
          <a:xfrm>
            <a:off x="4852639" y="3273426"/>
            <a:ext cx="2486722" cy="3245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Tree>
    <p:extLst>
      <p:ext uri="{BB962C8B-B14F-4D97-AF65-F5344CB8AC3E}">
        <p14:creationId xmlns:p14="http://schemas.microsoft.com/office/powerpoint/2010/main" val="2515953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5" name="Content Placeholder 4" descr="A picture containing invertebrate, worm, arthropod&#10;&#10;Description automatically generated">
            <a:extLst>
              <a:ext uri="{FF2B5EF4-FFF2-40B4-BE49-F238E27FC236}">
                <a16:creationId xmlns:a16="http://schemas.microsoft.com/office/drawing/2014/main" id="{A1975779-56D0-4E47-8C0E-CF84635DBF03}"/>
              </a:ext>
            </a:extLst>
          </p:cNvPr>
          <p:cNvPicPr>
            <a:picLocks noGrp="1" noChangeAspect="1"/>
          </p:cNvPicPr>
          <p:nvPr>
            <p:ph idx="1"/>
          </p:nvPr>
        </p:nvPicPr>
        <p:blipFill>
          <a:blip r:embed="rId3"/>
          <a:stretch>
            <a:fillRect/>
          </a:stretch>
        </p:blipFill>
        <p:spPr>
          <a:xfrm>
            <a:off x="838200" y="2487168"/>
            <a:ext cx="2540000" cy="3149600"/>
          </a:xfrm>
        </p:spPr>
      </p:pic>
      <p:pic>
        <p:nvPicPr>
          <p:cNvPr id="7" name="Picture 6" descr="A colorful butterfly on a white background&#10;&#10;Description automatically generated with medium confidence">
            <a:extLst>
              <a:ext uri="{FF2B5EF4-FFF2-40B4-BE49-F238E27FC236}">
                <a16:creationId xmlns:a16="http://schemas.microsoft.com/office/drawing/2014/main" id="{19F104DF-220C-4549-8D5D-15C89CE12269}"/>
              </a:ext>
            </a:extLst>
          </p:cNvPr>
          <p:cNvPicPr>
            <a:picLocks noChangeAspect="1"/>
          </p:cNvPicPr>
          <p:nvPr/>
        </p:nvPicPr>
        <p:blipFill>
          <a:blip r:embed="rId4"/>
          <a:stretch>
            <a:fillRect/>
          </a:stretch>
        </p:blipFill>
        <p:spPr>
          <a:xfrm>
            <a:off x="7667752" y="2485796"/>
            <a:ext cx="3688940" cy="315468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E3528096-32A1-43B6-A5BA-2F86CBDAA636}"/>
              </a:ext>
            </a:extLst>
          </p:cNvPr>
          <p:cNvPicPr>
            <a:picLocks noChangeAspect="1"/>
          </p:cNvPicPr>
          <p:nvPr/>
        </p:nvPicPr>
        <p:blipFill>
          <a:blip r:embed="rId5"/>
          <a:stretch>
            <a:fillRect/>
          </a:stretch>
        </p:blipFill>
        <p:spPr>
          <a:xfrm>
            <a:off x="4193947" y="2485796"/>
            <a:ext cx="2658057" cy="3329216"/>
          </a:xfrm>
          <a:prstGeom prst="rect">
            <a:avLst/>
          </a:prstGeom>
        </p:spPr>
      </p:pic>
    </p:spTree>
    <p:extLst>
      <p:ext uri="{BB962C8B-B14F-4D97-AF65-F5344CB8AC3E}">
        <p14:creationId xmlns:p14="http://schemas.microsoft.com/office/powerpoint/2010/main" val="3722196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5965-445D-424E-8312-78742C658519}"/>
              </a:ext>
            </a:extLst>
          </p:cNvPr>
          <p:cNvSpPr>
            <a:spLocks noGrp="1"/>
          </p:cNvSpPr>
          <p:nvPr>
            <p:ph type="title"/>
          </p:nvPr>
        </p:nvSpPr>
        <p:spPr/>
        <p:txBody>
          <a:bodyPr/>
          <a:lstStyle/>
          <a:p>
            <a:r>
              <a:rPr lang="en-US" dirty="0"/>
              <a:t>Results</a:t>
            </a:r>
          </a:p>
        </p:txBody>
      </p:sp>
      <p:pic>
        <p:nvPicPr>
          <p:cNvPr id="4" name="Picture 3" descr="A picture containing text&#10;&#10;Description automatically generated">
            <a:extLst>
              <a:ext uri="{FF2B5EF4-FFF2-40B4-BE49-F238E27FC236}">
                <a16:creationId xmlns:a16="http://schemas.microsoft.com/office/drawing/2014/main" id="{FD9EA6FA-FA5B-F04D-B639-B703AF344D64}"/>
              </a:ext>
            </a:extLst>
          </p:cNvPr>
          <p:cNvPicPr>
            <a:picLocks noChangeAspect="1"/>
          </p:cNvPicPr>
          <p:nvPr/>
        </p:nvPicPr>
        <p:blipFill>
          <a:blip r:embed="rId3"/>
          <a:stretch>
            <a:fillRect/>
          </a:stretch>
        </p:blipFill>
        <p:spPr>
          <a:xfrm>
            <a:off x="5142924" y="2487168"/>
            <a:ext cx="1906151" cy="3154680"/>
          </a:xfrm>
          <a:prstGeom prst="rect">
            <a:avLst/>
          </a:prstGeom>
        </p:spPr>
      </p:pic>
      <p:pic>
        <p:nvPicPr>
          <p:cNvPr id="6" name="Picture 5" descr="A dog standing on its hind legs&#10;&#10;Description automatically generated">
            <a:extLst>
              <a:ext uri="{FF2B5EF4-FFF2-40B4-BE49-F238E27FC236}">
                <a16:creationId xmlns:a16="http://schemas.microsoft.com/office/drawing/2014/main" id="{FEA08078-E798-B24E-ADEF-C69C1DCEC1ED}"/>
              </a:ext>
            </a:extLst>
          </p:cNvPr>
          <p:cNvPicPr>
            <a:picLocks noChangeAspect="1"/>
          </p:cNvPicPr>
          <p:nvPr/>
        </p:nvPicPr>
        <p:blipFill>
          <a:blip r:embed="rId4"/>
          <a:stretch>
            <a:fillRect/>
          </a:stretch>
        </p:blipFill>
        <p:spPr>
          <a:xfrm>
            <a:off x="838200" y="2487168"/>
            <a:ext cx="4073760" cy="3154680"/>
          </a:xfrm>
          <a:prstGeom prst="rect">
            <a:avLst/>
          </a:prstGeom>
        </p:spPr>
      </p:pic>
      <p:pic>
        <p:nvPicPr>
          <p:cNvPr id="8" name="Picture 7" descr="Text&#10;&#10;Description automatically generated">
            <a:extLst>
              <a:ext uri="{FF2B5EF4-FFF2-40B4-BE49-F238E27FC236}">
                <a16:creationId xmlns:a16="http://schemas.microsoft.com/office/drawing/2014/main" id="{45F3A631-5080-E14C-A196-E113E76EBACF}"/>
              </a:ext>
            </a:extLst>
          </p:cNvPr>
          <p:cNvPicPr>
            <a:picLocks noChangeAspect="1"/>
          </p:cNvPicPr>
          <p:nvPr/>
        </p:nvPicPr>
        <p:blipFill>
          <a:blip r:embed="rId5"/>
          <a:stretch>
            <a:fillRect/>
          </a:stretch>
        </p:blipFill>
        <p:spPr>
          <a:xfrm>
            <a:off x="7881108" y="2487168"/>
            <a:ext cx="3472692" cy="3154680"/>
          </a:xfrm>
          <a:prstGeom prst="rect">
            <a:avLst/>
          </a:prstGeom>
        </p:spPr>
      </p:pic>
    </p:spTree>
    <p:extLst>
      <p:ext uri="{BB962C8B-B14F-4D97-AF65-F5344CB8AC3E}">
        <p14:creationId xmlns:p14="http://schemas.microsoft.com/office/powerpoint/2010/main" val="2768468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We are able to produce usable logos with input from the user to inject message and meaning</a:t>
            </a:r>
          </a:p>
          <a:p>
            <a:r>
              <a:rPr lang="en-US" dirty="0"/>
              <a:t>Our system shows a simplified process for logo creation</a:t>
            </a:r>
          </a:p>
          <a:p>
            <a:r>
              <a:rPr lang="en-US" dirty="0"/>
              <a:t>It is possible to use AI to approximate the design process to generate meaningful logos</a:t>
            </a:r>
          </a:p>
          <a:p>
            <a:r>
              <a:rPr lang="en-US" dirty="0"/>
              <a:t>The logos are representational and identifiable</a:t>
            </a:r>
          </a:p>
        </p:txBody>
      </p:sp>
    </p:spTree>
    <p:extLst>
      <p:ext uri="{BB962C8B-B14F-4D97-AF65-F5344CB8AC3E}">
        <p14:creationId xmlns:p14="http://schemas.microsoft.com/office/powerpoint/2010/main" val="1562776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Conclusions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Style transfer allows to customize the image, and both improve the aesthetic value and to make the logo more unique</a:t>
            </a:r>
          </a:p>
          <a:p>
            <a:r>
              <a:rPr lang="en-US" dirty="0"/>
              <a:t>Using labeled datasets is a good way to produce a large space for images.</a:t>
            </a:r>
          </a:p>
          <a:p>
            <a:r>
              <a:rPr lang="en-US" dirty="0"/>
              <a:t> Using text input helps us identify some attributes that the client will want to see reflected in the logo</a:t>
            </a:r>
          </a:p>
        </p:txBody>
      </p:sp>
    </p:spTree>
    <p:extLst>
      <p:ext uri="{BB962C8B-B14F-4D97-AF65-F5344CB8AC3E}">
        <p14:creationId xmlns:p14="http://schemas.microsoft.com/office/powerpoint/2010/main" val="890507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Future Work</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rmAutofit/>
          </a:bodyPr>
          <a:lstStyle/>
          <a:p>
            <a:r>
              <a:rPr lang="en-US" dirty="0"/>
              <a:t>Testing</a:t>
            </a:r>
          </a:p>
          <a:p>
            <a:r>
              <a:rPr lang="en-US" dirty="0"/>
              <a:t>Better GPU Support</a:t>
            </a:r>
          </a:p>
          <a:p>
            <a:r>
              <a:rPr lang="en-US" dirty="0" err="1"/>
              <a:t>Moodboard</a:t>
            </a:r>
            <a:r>
              <a:rPr lang="en-US" dirty="0"/>
              <a:t> as input</a:t>
            </a:r>
            <a:endParaRPr lang="en-US" b="1" dirty="0"/>
          </a:p>
          <a:p>
            <a:r>
              <a:rPr lang="en-US" dirty="0"/>
              <a:t>Text and Layout Iteration</a:t>
            </a:r>
            <a:endParaRPr lang="en-US" b="1" dirty="0"/>
          </a:p>
          <a:p>
            <a:r>
              <a:rPr lang="en-US" dirty="0"/>
              <a:t>Custom Dataset</a:t>
            </a:r>
            <a:endParaRPr lang="en-US" b="1" dirty="0"/>
          </a:p>
          <a:p>
            <a:r>
              <a:rPr lang="en-US" dirty="0"/>
              <a:t>Color</a:t>
            </a:r>
            <a:endParaRPr lang="en-US" b="1" dirty="0"/>
          </a:p>
        </p:txBody>
      </p:sp>
    </p:spTree>
    <p:extLst>
      <p:ext uri="{BB962C8B-B14F-4D97-AF65-F5344CB8AC3E}">
        <p14:creationId xmlns:p14="http://schemas.microsoft.com/office/powerpoint/2010/main" val="2449633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C2DC-6B1A-874F-A9DB-466BC5922D69}"/>
              </a:ext>
            </a:extLst>
          </p:cNvPr>
          <p:cNvSpPr>
            <a:spLocks noGrp="1"/>
          </p:cNvSpPr>
          <p:nvPr>
            <p:ph type="title"/>
          </p:nvPr>
        </p:nvSpPr>
        <p:spPr/>
        <p:txBody>
          <a:bodyPr/>
          <a:lstStyle/>
          <a:p>
            <a:r>
              <a:rPr lang="en-US" dirty="0"/>
              <a:t>References</a:t>
            </a:r>
            <a:endParaRPr lang="en-US" b="1" dirty="0"/>
          </a:p>
        </p:txBody>
      </p:sp>
      <p:sp>
        <p:nvSpPr>
          <p:cNvPr id="3" name="Content Placeholder 2">
            <a:extLst>
              <a:ext uri="{FF2B5EF4-FFF2-40B4-BE49-F238E27FC236}">
                <a16:creationId xmlns:a16="http://schemas.microsoft.com/office/drawing/2014/main" id="{9F805502-24F1-1242-B353-5F191CADC321}"/>
              </a:ext>
            </a:extLst>
          </p:cNvPr>
          <p:cNvSpPr>
            <a:spLocks noGrp="1"/>
          </p:cNvSpPr>
          <p:nvPr>
            <p:ph idx="1"/>
          </p:nvPr>
        </p:nvSpPr>
        <p:spPr/>
        <p:txBody>
          <a:bodyPr>
            <a:noAutofit/>
          </a:bodyPr>
          <a:lstStyle/>
          <a:p>
            <a:pPr>
              <a:spcBef>
                <a:spcPts val="600"/>
              </a:spcBef>
            </a:pPr>
            <a:r>
              <a:rPr lang="en-US" sz="1100" dirty="0" err="1"/>
              <a:t>Agustsson</a:t>
            </a:r>
            <a:r>
              <a:rPr lang="en-US" sz="1100" dirty="0"/>
              <a:t>, E.; Sage, A.; </a:t>
            </a:r>
            <a:r>
              <a:rPr lang="en-US" sz="1100" dirty="0" err="1"/>
              <a:t>Timofte</a:t>
            </a:r>
            <a:r>
              <a:rPr lang="en-US" sz="1100" dirty="0"/>
              <a:t>; Van Gool, L. 2017. Logo Synthesis and Manipulation with Clustered Generative Adversarial Networks. Ithaca, NY: Cornell University. arXiv:1712.04407v1.</a:t>
            </a:r>
          </a:p>
          <a:p>
            <a:pPr>
              <a:spcBef>
                <a:spcPts val="600"/>
              </a:spcBef>
            </a:pPr>
            <a:r>
              <a:rPr lang="en-US" sz="1100" dirty="0" err="1"/>
              <a:t>Atarsaikhan</a:t>
            </a:r>
            <a:r>
              <a:rPr lang="en-US" sz="1100" dirty="0"/>
              <a:t>, G.; Iwana, B.K.; and Uchida, S. 2018. Constrained Neural Style Transfer for Decorated Logo Generation. Ithaca, NY: Cornell University. arXiv:1803.00686v2.</a:t>
            </a:r>
          </a:p>
          <a:p>
            <a:pPr>
              <a:spcBef>
                <a:spcPts val="600"/>
              </a:spcBef>
            </a:pPr>
            <a:r>
              <a:rPr lang="en-US" sz="1100" dirty="0" err="1"/>
              <a:t>Bethge</a:t>
            </a:r>
            <a:r>
              <a:rPr lang="en-US" sz="1100" dirty="0"/>
              <a:t>, M; Ecker, A.S.; and </a:t>
            </a:r>
            <a:r>
              <a:rPr lang="en-US" sz="1100" dirty="0" err="1"/>
              <a:t>Gatys</a:t>
            </a:r>
            <a:r>
              <a:rPr lang="en-US" sz="1100" dirty="0"/>
              <a:t>, A.L. 2016. A Neural Algorithm of Artistic Style. </a:t>
            </a:r>
            <a:r>
              <a:rPr lang="en-US" sz="1100" i="1" dirty="0"/>
              <a:t>Journal of Vision</a:t>
            </a:r>
            <a:r>
              <a:rPr lang="en-US" sz="1100" dirty="0"/>
              <a:t> 16(12): 326-. arXiv:1508.06576v2.</a:t>
            </a:r>
          </a:p>
          <a:p>
            <a:pPr>
              <a:spcBef>
                <a:spcPts val="600"/>
              </a:spcBef>
            </a:pPr>
            <a:r>
              <a:rPr lang="en-US" sz="1100" dirty="0"/>
              <a:t>Birdsall, C, 2008.</a:t>
            </a:r>
            <a:r>
              <a:rPr lang="en-US" sz="1100" i="1" dirty="0"/>
              <a:t> </a:t>
            </a:r>
            <a:r>
              <a:rPr lang="en-US" sz="1100" dirty="0"/>
              <a:t>Corporate Identity. </a:t>
            </a:r>
            <a:r>
              <a:rPr lang="en-US" sz="1100" i="1" dirty="0"/>
              <a:t>The Essential Principles of Graphic Design</a:t>
            </a:r>
            <a:r>
              <a:rPr lang="en-US" sz="1100" dirty="0"/>
              <a:t>. Edited by Debbie Millman. Cincinnati, Ohio: How Books.</a:t>
            </a:r>
          </a:p>
          <a:p>
            <a:pPr>
              <a:spcBef>
                <a:spcPts val="600"/>
              </a:spcBef>
            </a:pPr>
            <a:r>
              <a:rPr lang="en-US" sz="1100" dirty="0"/>
              <a:t>Chang, A, et al, 2015. </a:t>
            </a:r>
            <a:r>
              <a:rPr lang="en-US" sz="1100" dirty="0" err="1"/>
              <a:t>ShapeNet</a:t>
            </a:r>
            <a:r>
              <a:rPr lang="en-US" sz="1100" dirty="0"/>
              <a:t>: An Information-Rich 3D Model Repository. Stanford University --- Princeton University --- Toyota Technological Institute at Chicago.</a:t>
            </a:r>
          </a:p>
          <a:p>
            <a:pPr>
              <a:spcBef>
                <a:spcPts val="600"/>
              </a:spcBef>
            </a:pPr>
            <a:r>
              <a:rPr lang="en-US" sz="1100" dirty="0"/>
              <a:t>Chang A.; Hanrahan, P; Savva, M. 2015. Semantically-Enriched 3D Models for Common-sense Knowledge. </a:t>
            </a:r>
            <a:r>
              <a:rPr lang="en-US" sz="1100" i="1" dirty="0"/>
              <a:t>CVPR 2015 Workshop on Functionality, Physics, Intentionality and Causality.</a:t>
            </a:r>
          </a:p>
          <a:p>
            <a:pPr>
              <a:spcBef>
                <a:spcPts val="600"/>
              </a:spcBef>
            </a:pPr>
            <a:r>
              <a:rPr lang="en-US" sz="1100" dirty="0" err="1"/>
              <a:t>Fellbaum</a:t>
            </a:r>
            <a:r>
              <a:rPr lang="en-US" sz="1100" dirty="0"/>
              <a:t>, C. 1998. WordNet: An Electronic Lexical Database. Cambridge, MA: MIT Press</a:t>
            </a:r>
          </a:p>
          <a:p>
            <a:pPr>
              <a:spcBef>
                <a:spcPts val="600"/>
              </a:spcBef>
            </a:pPr>
            <a:r>
              <a:rPr lang="en-US" sz="1100" dirty="0"/>
              <a:t>Ginger, E.M., and </a:t>
            </a:r>
            <a:r>
              <a:rPr lang="en-US" sz="1100" dirty="0" err="1"/>
              <a:t>Spiekermann</a:t>
            </a:r>
            <a:r>
              <a:rPr lang="en-US" sz="1100" dirty="0"/>
              <a:t>, E. 2003. </a:t>
            </a:r>
            <a:r>
              <a:rPr lang="en-US" sz="1100" i="1" dirty="0"/>
              <a:t>Stop Stealing Sheep &amp; Find Out How Type Works.</a:t>
            </a:r>
            <a:r>
              <a:rPr lang="en-US" sz="1100" dirty="0"/>
              <a:t> Berkeley, California: </a:t>
            </a:r>
            <a:r>
              <a:rPr lang="en-US" sz="1100" dirty="0" err="1"/>
              <a:t>Peachpit</a:t>
            </a:r>
            <a:r>
              <a:rPr lang="en-US" sz="1100" dirty="0"/>
              <a:t> Press.</a:t>
            </a:r>
          </a:p>
          <a:p>
            <a:pPr>
              <a:spcBef>
                <a:spcPts val="600"/>
              </a:spcBef>
            </a:pPr>
            <a:r>
              <a:rPr lang="en-US" sz="1100" dirty="0"/>
              <a:t>Mino, A., and </a:t>
            </a:r>
            <a:r>
              <a:rPr lang="en-US" sz="1100" dirty="0" err="1"/>
              <a:t>Spanakis</a:t>
            </a:r>
            <a:r>
              <a:rPr lang="en-US" sz="1100" dirty="0"/>
              <a:t>, G. 2018. </a:t>
            </a:r>
            <a:r>
              <a:rPr lang="en-US" sz="1100" dirty="0" err="1"/>
              <a:t>LoGAN</a:t>
            </a:r>
            <a:r>
              <a:rPr lang="en-US" sz="1100" dirty="0"/>
              <a:t>: Generating Logos with a Generative Adversarial Neural Network Conditioned on Color. In proceedings of the 17th IEEE International Conference on Machine Learning and Applications. arXiv:1810.10395v1.</a:t>
            </a:r>
          </a:p>
          <a:p>
            <a:pPr>
              <a:spcBef>
                <a:spcPts val="600"/>
              </a:spcBef>
            </a:pPr>
            <a:r>
              <a:rPr lang="en-US" sz="1100" dirty="0" err="1"/>
              <a:t>Napoles</a:t>
            </a:r>
            <a:r>
              <a:rPr lang="en-US" sz="1100" dirty="0"/>
              <a:t>, V, 1988.</a:t>
            </a:r>
            <a:r>
              <a:rPr lang="en-US" sz="1100" i="1" dirty="0"/>
              <a:t>Corporate Identity Design.</a:t>
            </a:r>
            <a:r>
              <a:rPr lang="en-US" sz="1100" dirty="0"/>
              <a:t> New York: John Wiley &amp; Sons, Inc.</a:t>
            </a:r>
          </a:p>
          <a:p>
            <a:pPr>
              <a:spcBef>
                <a:spcPts val="600"/>
              </a:spcBef>
            </a:pPr>
            <a:r>
              <a:rPr lang="en-US" sz="1100" dirty="0" err="1"/>
              <a:t>Russakovsky</a:t>
            </a:r>
            <a:r>
              <a:rPr lang="en-US" sz="1100" dirty="0"/>
              <a:t>, O, et al, 2015. ImageNet Large Scale Visual Recognition Challenge. </a:t>
            </a:r>
            <a:r>
              <a:rPr lang="en-US" sz="1100" i="1" dirty="0"/>
              <a:t>International Journal of Computer Vision (IJCV) </a:t>
            </a:r>
            <a:r>
              <a:rPr lang="en-US" sz="1100" dirty="0"/>
              <a:t>115(3): 211-252. 10.1007/s11263-015-0816-y</a:t>
            </a:r>
          </a:p>
          <a:p>
            <a:pPr>
              <a:spcBef>
                <a:spcPts val="600"/>
              </a:spcBef>
            </a:pPr>
            <a:r>
              <a:rPr lang="en-US" sz="1100" dirty="0"/>
              <a:t>Wheeler, A. 2003. </a:t>
            </a:r>
            <a:r>
              <a:rPr lang="en-US" sz="1100" i="1" dirty="0"/>
              <a:t>Designing Brand Identity.</a:t>
            </a:r>
            <a:r>
              <a:rPr lang="en-US" sz="1100" dirty="0"/>
              <a:t> Hoboken, New Jersey: John Wiley &amp; Sons. </a:t>
            </a:r>
          </a:p>
        </p:txBody>
      </p:sp>
    </p:spTree>
    <p:extLst>
      <p:ext uri="{BB962C8B-B14F-4D97-AF65-F5344CB8AC3E}">
        <p14:creationId xmlns:p14="http://schemas.microsoft.com/office/powerpoint/2010/main" val="3825532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Problem Statement and Motivation</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fontScale="70000" lnSpcReduction="20000"/>
          </a:bodyPr>
          <a:lstStyle/>
          <a:p>
            <a:r>
              <a:rPr lang="en-US" dirty="0"/>
              <a:t>Designing logos can be time-consuming and expensive. </a:t>
            </a:r>
          </a:p>
          <a:p>
            <a:r>
              <a:rPr lang="en-US" dirty="0"/>
              <a:t>The process involves several steps</a:t>
            </a:r>
          </a:p>
          <a:p>
            <a:r>
              <a:rPr lang="en-US" dirty="0"/>
              <a:t>Using artificial intelligence could help streamline the process, by intervening in several steps of the process.</a:t>
            </a:r>
          </a:p>
          <a:p>
            <a:r>
              <a:rPr lang="en-US" dirty="0"/>
              <a:t>Logo generation hasn’t been explored in length</a:t>
            </a:r>
          </a:p>
          <a:p>
            <a:r>
              <a:rPr lang="en-US" dirty="0"/>
              <a:t>Several </a:t>
            </a:r>
          </a:p>
          <a:p>
            <a:pPr lvl="1"/>
            <a:r>
              <a:rPr lang="en-US" dirty="0"/>
              <a:t>Lack of hierarchy of nested elements</a:t>
            </a:r>
          </a:p>
          <a:p>
            <a:pPr lvl="1"/>
            <a:r>
              <a:rPr lang="en-US" dirty="0"/>
              <a:t>Lack of continuous space</a:t>
            </a:r>
          </a:p>
          <a:p>
            <a:r>
              <a:rPr lang="en-US" dirty="0"/>
              <a:t>While there are several papers on logo generation, we have found that the results are underwhelming, and they do not approximate the logo design process. </a:t>
            </a:r>
          </a:p>
        </p:txBody>
      </p:sp>
    </p:spTree>
    <p:extLst>
      <p:ext uri="{BB962C8B-B14F-4D97-AF65-F5344CB8AC3E}">
        <p14:creationId xmlns:p14="http://schemas.microsoft.com/office/powerpoint/2010/main" val="1085506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10;&#10;Description automatically generated">
            <a:extLst>
              <a:ext uri="{FF2B5EF4-FFF2-40B4-BE49-F238E27FC236}">
                <a16:creationId xmlns:a16="http://schemas.microsoft.com/office/drawing/2014/main" id="{8A592087-DC6F-A946-A56F-D7AE2BF20939}"/>
              </a:ext>
            </a:extLst>
          </p:cNvPr>
          <p:cNvPicPr>
            <a:picLocks/>
          </p:cNvPicPr>
          <p:nvPr/>
        </p:nvPicPr>
        <p:blipFill rotWithShape="1">
          <a:blip r:embed="rId3"/>
          <a:srcRect l="10042" r="10042"/>
          <a:stretch/>
        </p:blipFill>
        <p:spPr>
          <a:xfrm>
            <a:off x="5180012" y="693484"/>
            <a:ext cx="6172200" cy="5167820"/>
          </a:xfrm>
          <a:prstGeom prst="rect">
            <a:avLst/>
          </a:prstGeom>
        </p:spPr>
      </p:pic>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dirty="0"/>
              <a:t>Logo Design Process</a:t>
            </a:r>
          </a:p>
        </p:txBody>
      </p:sp>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lnSpcReduction="10000"/>
          </a:bodyPr>
          <a:lstStyle/>
          <a:p>
            <a:r>
              <a:rPr lang="en-US"/>
              <a:t>The logo design process is complex and has several steps</a:t>
            </a:r>
          </a:p>
          <a:p>
            <a:pPr marL="285750" indent="-285750">
              <a:buFont typeface="Arial" panose="020B0604020202020204" pitchFamily="34" charset="0"/>
              <a:buChar char="•"/>
            </a:pPr>
            <a:r>
              <a:rPr lang="en-US"/>
              <a:t>Client selects a designer</a:t>
            </a:r>
          </a:p>
          <a:p>
            <a:pPr marL="285750" indent="-285750">
              <a:buFont typeface="Arial" panose="020B0604020202020204" pitchFamily="34" charset="0"/>
              <a:buChar char="•"/>
            </a:pPr>
            <a:r>
              <a:rPr lang="en-US"/>
              <a:t>Client + Designer discuss project</a:t>
            </a:r>
          </a:p>
          <a:p>
            <a:pPr marL="285750" indent="-285750">
              <a:buFont typeface="Arial" panose="020B0604020202020204" pitchFamily="34" charset="0"/>
              <a:buChar char="•"/>
            </a:pPr>
            <a:r>
              <a:rPr lang="en-US"/>
              <a:t>Designer does research</a:t>
            </a:r>
          </a:p>
          <a:p>
            <a:pPr marL="285750" indent="-285750">
              <a:buFont typeface="Arial" panose="020B0604020202020204" pitchFamily="34" charset="0"/>
              <a:buChar char="•"/>
            </a:pPr>
            <a:r>
              <a:rPr lang="en-US"/>
              <a:t>Sketches</a:t>
            </a:r>
          </a:p>
          <a:p>
            <a:pPr marL="285750" indent="-285750">
              <a:buFont typeface="Arial" panose="020B0604020202020204" pitchFamily="34" charset="0"/>
              <a:buChar char="•"/>
            </a:pPr>
            <a:r>
              <a:rPr lang="en-US"/>
              <a:t>Iterations</a:t>
            </a:r>
          </a:p>
          <a:p>
            <a:pPr marL="285750" indent="-285750">
              <a:buFont typeface="Arial" panose="020B0604020202020204" pitchFamily="34" charset="0"/>
              <a:buChar char="•"/>
            </a:pPr>
            <a:r>
              <a:rPr lang="en-US"/>
              <a:t>Presentation of various logos</a:t>
            </a:r>
          </a:p>
          <a:p>
            <a:pPr marL="285750" indent="-285750">
              <a:buFont typeface="Arial" panose="020B0604020202020204" pitchFamily="34" charset="0"/>
              <a:buChar char="•"/>
            </a:pPr>
            <a:r>
              <a:rPr lang="en-US"/>
              <a:t>Client selects top option</a:t>
            </a:r>
          </a:p>
          <a:p>
            <a:pPr marL="285750" indent="-285750">
              <a:buFont typeface="Arial" panose="020B0604020202020204" pitchFamily="34" charset="0"/>
              <a:buChar char="•"/>
            </a:pPr>
            <a:r>
              <a:rPr lang="en-US"/>
              <a:t>Designer iterates before delivery</a:t>
            </a:r>
            <a:endParaRPr lang="en-US" dirty="0"/>
          </a:p>
        </p:txBody>
      </p:sp>
      <p:pic>
        <p:nvPicPr>
          <p:cNvPr id="14" name="Picture 13" descr="A person sitting at a table&#10;&#10;Description automatically generated with low confidence">
            <a:extLst>
              <a:ext uri="{FF2B5EF4-FFF2-40B4-BE49-F238E27FC236}">
                <a16:creationId xmlns:a16="http://schemas.microsoft.com/office/drawing/2014/main" id="{495FDA8C-EE97-5849-B20E-302AB151FC50}"/>
              </a:ext>
            </a:extLst>
          </p:cNvPr>
          <p:cNvPicPr>
            <a:picLocks noChangeAspect="1"/>
          </p:cNvPicPr>
          <p:nvPr/>
        </p:nvPicPr>
        <p:blipFill rotWithShape="1">
          <a:blip r:embed="rId4"/>
          <a:srcRect l="13862" r="6514"/>
          <a:stretch/>
        </p:blipFill>
        <p:spPr>
          <a:xfrm>
            <a:off x="5180012" y="685800"/>
            <a:ext cx="6172200" cy="5167819"/>
          </a:xfrm>
          <a:prstGeom prst="rect">
            <a:avLst/>
          </a:prstGeom>
        </p:spPr>
      </p:pic>
    </p:spTree>
    <p:extLst>
      <p:ext uri="{BB962C8B-B14F-4D97-AF65-F5344CB8AC3E}">
        <p14:creationId xmlns:p14="http://schemas.microsoft.com/office/powerpoint/2010/main" val="2825910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87B26-95DC-9643-AA94-BD61B0296EEF}"/>
              </a:ext>
            </a:extLst>
          </p:cNvPr>
          <p:cNvSpPr>
            <a:spLocks noGrp="1"/>
          </p:cNvSpPr>
          <p:nvPr>
            <p:ph type="title"/>
          </p:nvPr>
        </p:nvSpPr>
        <p:spPr/>
        <p:txBody>
          <a:bodyPr/>
          <a:lstStyle/>
          <a:p>
            <a:r>
              <a:rPr lang="en-US"/>
              <a:t>Logo Design Process</a:t>
            </a:r>
            <a:endParaRPr lang="en-US" dirty="0"/>
          </a:p>
        </p:txBody>
      </p:sp>
      <p:pic>
        <p:nvPicPr>
          <p:cNvPr id="12" name="Content Placeholder 11" descr="A person writing on a piece of paper&#10;&#10;Description automatically generated with medium confidence">
            <a:extLst>
              <a:ext uri="{FF2B5EF4-FFF2-40B4-BE49-F238E27FC236}">
                <a16:creationId xmlns:a16="http://schemas.microsoft.com/office/drawing/2014/main" id="{8B516DA5-2CC0-394E-9871-24A62347DFCF}"/>
              </a:ext>
            </a:extLst>
          </p:cNvPr>
          <p:cNvPicPr>
            <a:picLocks noGrp="1"/>
          </p:cNvPicPr>
          <p:nvPr>
            <p:ph idx="1"/>
          </p:nvPr>
        </p:nvPicPr>
        <p:blipFill rotWithShape="1">
          <a:blip r:embed="rId3"/>
          <a:srcRect l="10195" r="10195"/>
          <a:stretch/>
        </p:blipFill>
        <p:spPr>
          <a:xfrm>
            <a:off x="5183188" y="685800"/>
            <a:ext cx="6172200" cy="5175504"/>
          </a:xfrm>
        </p:spPr>
      </p:pic>
      <p:sp>
        <p:nvSpPr>
          <p:cNvPr id="4" name="Text Placeholder 3">
            <a:extLst>
              <a:ext uri="{FF2B5EF4-FFF2-40B4-BE49-F238E27FC236}">
                <a16:creationId xmlns:a16="http://schemas.microsoft.com/office/drawing/2014/main" id="{FBB6B20E-9CF5-C340-92D6-DDF758BEBAF6}"/>
              </a:ext>
            </a:extLst>
          </p:cNvPr>
          <p:cNvSpPr>
            <a:spLocks noGrp="1"/>
          </p:cNvSpPr>
          <p:nvPr>
            <p:ph type="body" sz="half" idx="2"/>
          </p:nvPr>
        </p:nvSpPr>
        <p:spPr/>
        <p:txBody>
          <a:bodyPr>
            <a:normAutofit/>
          </a:bodyPr>
          <a:lstStyle/>
          <a:p>
            <a:r>
              <a:rPr lang="en-US" dirty="0"/>
              <a:t>Our system simplifies this process</a:t>
            </a:r>
          </a:p>
          <a:p>
            <a:pPr marL="285750" indent="-285750">
              <a:buFont typeface="Arial" panose="020B0604020202020204" pitchFamily="34" charset="0"/>
              <a:buChar char="•"/>
            </a:pPr>
            <a:r>
              <a:rPr lang="en-US" dirty="0"/>
              <a:t>Reduce research to providing a noun and adjective</a:t>
            </a:r>
          </a:p>
          <a:p>
            <a:pPr marL="285750" indent="-285750">
              <a:buFont typeface="Arial" panose="020B0604020202020204" pitchFamily="34" charset="0"/>
              <a:buChar char="•"/>
            </a:pPr>
            <a:r>
              <a:rPr lang="en-US" dirty="0"/>
              <a:t>This is an oversimplification, but a step forward from logo generators that focus only on form</a:t>
            </a:r>
          </a:p>
          <a:p>
            <a:pPr marL="285750" indent="-285750">
              <a:buFont typeface="Arial" panose="020B0604020202020204" pitchFamily="34" charset="0"/>
              <a:buChar char="•"/>
            </a:pPr>
            <a:r>
              <a:rPr lang="en-US" dirty="0"/>
              <a:t>One logo per run, but with visual cues and selections and possibility to run multiple times</a:t>
            </a:r>
          </a:p>
        </p:txBody>
      </p:sp>
    </p:spTree>
    <p:extLst>
      <p:ext uri="{BB962C8B-B14F-4D97-AF65-F5344CB8AC3E}">
        <p14:creationId xmlns:p14="http://schemas.microsoft.com/office/powerpoint/2010/main" val="205562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There are many websites in the market that allow the user to produce logos (</a:t>
            </a:r>
            <a:r>
              <a:rPr lang="en-US" dirty="0" err="1"/>
              <a:t>Logomaster.ai</a:t>
            </a:r>
            <a:r>
              <a:rPr lang="en-US" dirty="0"/>
              <a:t>)</a:t>
            </a:r>
          </a:p>
          <a:p>
            <a:pPr marL="285750" indent="-285750">
              <a:buFont typeface="Arial" panose="020B0604020202020204" pitchFamily="34" charset="0"/>
              <a:buChar char="•"/>
            </a:pPr>
            <a:r>
              <a:rPr lang="en-US" dirty="0"/>
              <a:t>Logo Synthesis and Manipulation with Clustered Generative Adversarial Networks</a:t>
            </a:r>
          </a:p>
          <a:p>
            <a:pPr marL="285750" indent="-285750">
              <a:buFont typeface="Arial" panose="020B0604020202020204" pitchFamily="34" charset="0"/>
              <a:buChar char="•"/>
            </a:pPr>
            <a:r>
              <a:rPr lang="en-US" dirty="0" err="1"/>
              <a:t>LoGAN</a:t>
            </a:r>
            <a:r>
              <a:rPr lang="en-US" dirty="0"/>
              <a:t>: Generating Logos with a Generative Adversarial Neural Network Conditioned on Color</a:t>
            </a:r>
          </a:p>
          <a:p>
            <a:pPr marL="285750" indent="-285750">
              <a:buFont typeface="Arial" panose="020B0604020202020204" pitchFamily="34" charset="0"/>
              <a:buChar char="•"/>
            </a:pPr>
            <a:r>
              <a:rPr lang="en-US" dirty="0"/>
              <a:t>LoGANv2: Conditional Style-Based Logo Generation with Generative Adversarial Network  </a:t>
            </a:r>
          </a:p>
        </p:txBody>
      </p:sp>
      <p:pic>
        <p:nvPicPr>
          <p:cNvPr id="7" name="Picture 6" descr="Graphical user interface, application, PowerPoint&#10;&#10;Description automatically generated">
            <a:extLst>
              <a:ext uri="{FF2B5EF4-FFF2-40B4-BE49-F238E27FC236}">
                <a16:creationId xmlns:a16="http://schemas.microsoft.com/office/drawing/2014/main" id="{314A88E0-A222-AE47-BC7D-D1FF51DBA325}"/>
              </a:ext>
            </a:extLst>
          </p:cNvPr>
          <p:cNvPicPr>
            <a:picLocks noChangeAspect="1"/>
          </p:cNvPicPr>
          <p:nvPr/>
        </p:nvPicPr>
        <p:blipFill rotWithShape="1">
          <a:blip r:embed="rId3"/>
          <a:srcRect l="4888" t="7175" r="12064"/>
          <a:stretch/>
        </p:blipFill>
        <p:spPr>
          <a:xfrm>
            <a:off x="5183188" y="685800"/>
            <a:ext cx="3086100" cy="2587752"/>
          </a:xfrm>
          <a:prstGeom prst="rect">
            <a:avLst/>
          </a:prstGeom>
        </p:spPr>
      </p:pic>
      <p:pic>
        <p:nvPicPr>
          <p:cNvPr id="14" name="Picture 13" descr="Logo, company name&#10;&#10;Description automatically generated">
            <a:extLst>
              <a:ext uri="{FF2B5EF4-FFF2-40B4-BE49-F238E27FC236}">
                <a16:creationId xmlns:a16="http://schemas.microsoft.com/office/drawing/2014/main" id="{0EC2DE71-0BE6-C74B-945E-A813B8E7CCA2}"/>
              </a:ext>
            </a:extLst>
          </p:cNvPr>
          <p:cNvPicPr>
            <a:picLocks/>
          </p:cNvPicPr>
          <p:nvPr/>
        </p:nvPicPr>
        <p:blipFill rotWithShape="1">
          <a:blip r:embed="rId4"/>
          <a:srcRect l="3396" t="8188" r="4747" b="13742"/>
          <a:stretch/>
        </p:blipFill>
        <p:spPr>
          <a:xfrm>
            <a:off x="8269288" y="657224"/>
            <a:ext cx="3090672" cy="2587752"/>
          </a:xfrm>
          <a:prstGeom prst="rect">
            <a:avLst/>
          </a:prstGeom>
        </p:spPr>
      </p:pic>
      <p:pic>
        <p:nvPicPr>
          <p:cNvPr id="17" name="Picture 16" descr="Background pattern&#10;&#10;Description automatically generated with medium confidence">
            <a:extLst>
              <a:ext uri="{FF2B5EF4-FFF2-40B4-BE49-F238E27FC236}">
                <a16:creationId xmlns:a16="http://schemas.microsoft.com/office/drawing/2014/main" id="{551A4F27-AE7A-8941-B22D-ED8640ED9ADC}"/>
              </a:ext>
            </a:extLst>
          </p:cNvPr>
          <p:cNvPicPr>
            <a:picLocks/>
          </p:cNvPicPr>
          <p:nvPr/>
        </p:nvPicPr>
        <p:blipFill rotWithShape="1">
          <a:blip r:embed="rId5"/>
          <a:srcRect l="12432" r="47520"/>
          <a:stretch/>
        </p:blipFill>
        <p:spPr>
          <a:xfrm>
            <a:off x="5178616" y="3281236"/>
            <a:ext cx="3090672" cy="2587752"/>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E4C7C98B-4BDB-8B4F-AC74-16E716CD71ED}"/>
              </a:ext>
            </a:extLst>
          </p:cNvPr>
          <p:cNvPicPr>
            <a:picLocks noChangeAspect="1"/>
          </p:cNvPicPr>
          <p:nvPr/>
        </p:nvPicPr>
        <p:blipFill rotWithShape="1">
          <a:blip r:embed="rId6"/>
          <a:srcRect t="8268" b="8268"/>
          <a:stretch/>
        </p:blipFill>
        <p:spPr>
          <a:xfrm>
            <a:off x="8261540" y="3244976"/>
            <a:ext cx="3090672" cy="2587752"/>
          </a:xfrm>
          <a:prstGeom prst="rect">
            <a:avLst/>
          </a:prstGeom>
        </p:spPr>
      </p:pic>
    </p:spTree>
    <p:extLst>
      <p:ext uri="{BB962C8B-B14F-4D97-AF65-F5344CB8AC3E}">
        <p14:creationId xmlns:p14="http://schemas.microsoft.com/office/powerpoint/2010/main" val="2544702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Related Work</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US" dirty="0"/>
              <a:t>A Neural Algorithm of Artistic Style</a:t>
            </a:r>
          </a:p>
          <a:p>
            <a:pPr marL="285750" indent="-285750">
              <a:buFont typeface="Arial" panose="020B0604020202020204" pitchFamily="34" charset="0"/>
              <a:buChar char="•"/>
            </a:pPr>
            <a:r>
              <a:rPr lang="en-US" dirty="0"/>
              <a:t>Constrained Neural Style Transfer for Decorated Logo Generation</a:t>
            </a:r>
          </a:p>
          <a:p>
            <a:pPr marL="285750" indent="-285750">
              <a:buFont typeface="Arial" panose="020B0604020202020204" pitchFamily="34" charset="0"/>
              <a:buChar char="•"/>
            </a:pPr>
            <a:r>
              <a:rPr lang="en-US" dirty="0"/>
              <a:t>ImageNet, </a:t>
            </a:r>
            <a:r>
              <a:rPr lang="en-US" dirty="0" err="1"/>
              <a:t>ShapeNet</a:t>
            </a:r>
            <a:r>
              <a:rPr lang="en-US" dirty="0"/>
              <a:t>, </a:t>
            </a:r>
            <a:r>
              <a:rPr lang="en-US" dirty="0" err="1"/>
              <a:t>ShapeNetSem</a:t>
            </a:r>
            <a:endParaRPr lang="en-US" dirty="0"/>
          </a:p>
          <a:p>
            <a:pPr marL="285750" indent="-285750">
              <a:buFont typeface="Arial" panose="020B0604020202020204" pitchFamily="34" charset="0"/>
              <a:buChar char="•"/>
            </a:pPr>
            <a:r>
              <a:rPr lang="en-US" dirty="0"/>
              <a:t>WordNet</a:t>
            </a:r>
          </a:p>
        </p:txBody>
      </p:sp>
      <p:pic>
        <p:nvPicPr>
          <p:cNvPr id="15" name="Picture 14" descr="A screenshot of a video game&#10;&#10;Description automatically generated with medium confidence">
            <a:extLst>
              <a:ext uri="{FF2B5EF4-FFF2-40B4-BE49-F238E27FC236}">
                <a16:creationId xmlns:a16="http://schemas.microsoft.com/office/drawing/2014/main" id="{739D71EC-49EA-414E-9FF2-EFB87E58CA45}"/>
              </a:ext>
            </a:extLst>
          </p:cNvPr>
          <p:cNvPicPr>
            <a:picLocks noChangeAspect="1"/>
          </p:cNvPicPr>
          <p:nvPr/>
        </p:nvPicPr>
        <p:blipFill rotWithShape="1">
          <a:blip r:embed="rId3"/>
          <a:srcRect l="5784" r="5940" b="-155"/>
          <a:stretch/>
        </p:blipFill>
        <p:spPr>
          <a:xfrm>
            <a:off x="5186364" y="657224"/>
            <a:ext cx="3079049" cy="2624220"/>
          </a:xfrm>
          <a:prstGeom prst="rect">
            <a:avLst/>
          </a:prstGeom>
        </p:spPr>
      </p:pic>
      <p:pic>
        <p:nvPicPr>
          <p:cNvPr id="18" name="Picture 17" descr="A picture containing diagram&#10;&#10;Description automatically generated">
            <a:extLst>
              <a:ext uri="{FF2B5EF4-FFF2-40B4-BE49-F238E27FC236}">
                <a16:creationId xmlns:a16="http://schemas.microsoft.com/office/drawing/2014/main" id="{104F708A-9F6A-9445-8CBF-A179E532100A}"/>
              </a:ext>
            </a:extLst>
          </p:cNvPr>
          <p:cNvPicPr>
            <a:picLocks noChangeAspect="1"/>
          </p:cNvPicPr>
          <p:nvPr/>
        </p:nvPicPr>
        <p:blipFill rotWithShape="1">
          <a:blip r:embed="rId4"/>
          <a:srcRect l="19" r="19"/>
          <a:stretch/>
        </p:blipFill>
        <p:spPr>
          <a:xfrm>
            <a:off x="8261540" y="657224"/>
            <a:ext cx="3090672" cy="2551492"/>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FBD76CB3-BDDA-4C4F-9BE3-5EB08D58E38D}"/>
              </a:ext>
            </a:extLst>
          </p:cNvPr>
          <p:cNvPicPr>
            <a:picLocks noChangeAspect="1"/>
          </p:cNvPicPr>
          <p:nvPr/>
        </p:nvPicPr>
        <p:blipFill rotWithShape="1">
          <a:blip r:embed="rId5"/>
          <a:srcRect l="11369" t="5358" r="4258"/>
          <a:stretch/>
        </p:blipFill>
        <p:spPr>
          <a:xfrm>
            <a:off x="5186364" y="3244976"/>
            <a:ext cx="3075176" cy="2587752"/>
          </a:xfrm>
          <a:prstGeom prst="rect">
            <a:avLst/>
          </a:prstGeom>
        </p:spPr>
      </p:pic>
      <p:pic>
        <p:nvPicPr>
          <p:cNvPr id="24" name="Picture 23" descr="Graphical user interface, text, application&#10;&#10;Description automatically generated">
            <a:extLst>
              <a:ext uri="{FF2B5EF4-FFF2-40B4-BE49-F238E27FC236}">
                <a16:creationId xmlns:a16="http://schemas.microsoft.com/office/drawing/2014/main" id="{7CED9A52-4F77-AC45-923B-4F8C2926CBB4}"/>
              </a:ext>
            </a:extLst>
          </p:cNvPr>
          <p:cNvPicPr>
            <a:picLocks noChangeAspect="1"/>
          </p:cNvPicPr>
          <p:nvPr/>
        </p:nvPicPr>
        <p:blipFill>
          <a:blip r:embed="rId6"/>
          <a:stretch>
            <a:fillRect/>
          </a:stretch>
        </p:blipFill>
        <p:spPr>
          <a:xfrm>
            <a:off x="8261540" y="3244976"/>
            <a:ext cx="3075176" cy="2612539"/>
          </a:xfrm>
          <a:prstGeom prst="rect">
            <a:avLst/>
          </a:prstGeom>
        </p:spPr>
      </p:pic>
    </p:spTree>
    <p:extLst>
      <p:ext uri="{BB962C8B-B14F-4D97-AF65-F5344CB8AC3E}">
        <p14:creationId xmlns:p14="http://schemas.microsoft.com/office/powerpoint/2010/main" val="163173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AC12-3AB8-DE49-960D-547DA25D1898}"/>
              </a:ext>
            </a:extLst>
          </p:cNvPr>
          <p:cNvSpPr>
            <a:spLocks noGrp="1"/>
          </p:cNvSpPr>
          <p:nvPr>
            <p:ph type="title"/>
          </p:nvPr>
        </p:nvSpPr>
        <p:spPr/>
        <p:txBody>
          <a:bodyPr>
            <a:normAutofit/>
          </a:bodyPr>
          <a:lstStyle/>
          <a:p>
            <a:r>
              <a:rPr lang="en-US" dirty="0"/>
              <a:t>Contributions</a:t>
            </a:r>
          </a:p>
        </p:txBody>
      </p:sp>
      <p:sp>
        <p:nvSpPr>
          <p:cNvPr id="4" name="Text Placeholder 3">
            <a:extLst>
              <a:ext uri="{FF2B5EF4-FFF2-40B4-BE49-F238E27FC236}">
                <a16:creationId xmlns:a16="http://schemas.microsoft.com/office/drawing/2014/main" id="{0A56FCC2-6D61-C948-9D06-50F75C6AB06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 Our process approximates a simplification of the process used by designers to produce logo</a:t>
            </a:r>
          </a:p>
          <a:p>
            <a:pPr marL="285750" indent="-285750">
              <a:buFont typeface="Arial" panose="020B0604020202020204" pitchFamily="34" charset="0"/>
              <a:buChar char="•"/>
            </a:pPr>
            <a:r>
              <a:rPr lang="en-US" dirty="0"/>
              <a:t>Introduce semantics into the logo exploration, via the input of nouns and adjectives</a:t>
            </a:r>
          </a:p>
          <a:p>
            <a:pPr marL="285750" indent="-285750">
              <a:buFont typeface="Arial" panose="020B0604020202020204" pitchFamily="34" charset="0"/>
              <a:buChar char="•"/>
            </a:pPr>
            <a:r>
              <a:rPr lang="en-US" dirty="0"/>
              <a:t>Engine to combine text and image in the logo</a:t>
            </a:r>
          </a:p>
        </p:txBody>
      </p:sp>
    </p:spTree>
    <p:extLst>
      <p:ext uri="{BB962C8B-B14F-4D97-AF65-F5344CB8AC3E}">
        <p14:creationId xmlns:p14="http://schemas.microsoft.com/office/powerpoint/2010/main" val="1228972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B09F-A6A0-3645-A830-2050FCC5F659}"/>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40EA34FF-CAA0-AA46-A2C6-54B89E8E99A6}"/>
              </a:ext>
            </a:extLst>
          </p:cNvPr>
          <p:cNvSpPr>
            <a:spLocks noGrp="1"/>
          </p:cNvSpPr>
          <p:nvPr>
            <p:ph idx="1"/>
          </p:nvPr>
        </p:nvSpPr>
        <p:spPr/>
        <p:txBody>
          <a:bodyPr>
            <a:normAutofit/>
          </a:bodyPr>
          <a:lstStyle/>
          <a:p>
            <a:pPr marL="228600" indent="0">
              <a:buNone/>
            </a:pPr>
            <a:r>
              <a:rPr lang="en-US" dirty="0"/>
              <a:t>We propose a process for generating logos that better approximates the design process and combines form and content for more meaningful results. We combined and leveraged existing applications to demonstrate the feasibility of using artificial intelligence—with some input from the user—to create logos that are both visually pleasing and deliver the intended message and tone. </a:t>
            </a:r>
          </a:p>
        </p:txBody>
      </p:sp>
    </p:spTree>
    <p:extLst>
      <p:ext uri="{BB962C8B-B14F-4D97-AF65-F5344CB8AC3E}">
        <p14:creationId xmlns:p14="http://schemas.microsoft.com/office/powerpoint/2010/main" val="349097753"/>
      </p:ext>
    </p:extLst>
  </p:cSld>
  <p:clrMapOvr>
    <a:masterClrMapping/>
  </p:clrMapOvr>
</p:sld>
</file>

<file path=ppt/theme/theme1.xml><?xml version="1.0" encoding="utf-8"?>
<a:theme xmlns:a="http://schemas.openxmlformats.org/drawingml/2006/main" name="LuminousVTI">
  <a:themeElements>
    <a:clrScheme name="Custom 54">
      <a:dk1>
        <a:sysClr val="windowText" lastClr="000000"/>
      </a:dk1>
      <a:lt1>
        <a:sysClr val="window" lastClr="FFFFFF"/>
      </a:lt1>
      <a:dk2>
        <a:srgbClr val="201449"/>
      </a:dk2>
      <a:lt2>
        <a:srgbClr val="EEEEEE"/>
      </a:lt2>
      <a:accent1>
        <a:srgbClr val="F900A0"/>
      </a:accent1>
      <a:accent2>
        <a:srgbClr val="4D4EE6"/>
      </a:accent2>
      <a:accent3>
        <a:srgbClr val="454B78"/>
      </a:accent3>
      <a:accent4>
        <a:srgbClr val="A3A3C1"/>
      </a:accent4>
      <a:accent5>
        <a:srgbClr val="7162FE"/>
      </a:accent5>
      <a:accent6>
        <a:srgbClr val="1EBE9B"/>
      </a:accent6>
      <a:hlink>
        <a:srgbClr val="F900A0"/>
      </a:hlink>
      <a:folHlink>
        <a:srgbClr val="8477FE"/>
      </a:folHlink>
    </a:clrScheme>
    <a:fontScheme name="Custom 51">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minousVTI" id="{3EBF12FF-FD44-415B-AB75-5B4F7E5C3AC4}" vid="{521B7FAE-6A8D-4468-B79A-0706294A0D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447</TotalTime>
  <Words>6350</Words>
  <Application>Microsoft Macintosh PowerPoint</Application>
  <PresentationFormat>Widescreen</PresentationFormat>
  <Paragraphs>254</Paragraphs>
  <Slides>26</Slides>
  <Notes>25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LT Pro</vt:lpstr>
      <vt:lpstr>Calibri</vt:lpstr>
      <vt:lpstr>Sabon Next LT</vt:lpstr>
      <vt:lpstr>Wingdings</vt:lpstr>
      <vt:lpstr>LuminousVTI</vt:lpstr>
      <vt:lpstr>Improving Logo Generation with Machine Learning and Artificial Intelligence by Approximating the Logo Design Process</vt:lpstr>
      <vt:lpstr>Abstract</vt:lpstr>
      <vt:lpstr>Problem Statement and Motivation</vt:lpstr>
      <vt:lpstr>Logo Design Process</vt:lpstr>
      <vt:lpstr>Logo Design Process</vt:lpstr>
      <vt:lpstr>Related Work</vt:lpstr>
      <vt:lpstr>Related Work</vt:lpstr>
      <vt:lpstr>Contributions</vt:lpstr>
      <vt:lpstr>Methodology</vt:lpstr>
      <vt:lpstr>Methodology</vt:lpstr>
      <vt:lpstr>Methodology</vt:lpstr>
      <vt:lpstr>Datasets</vt:lpstr>
      <vt:lpstr>Synonym Expansion</vt:lpstr>
      <vt:lpstr>Style Transfer</vt:lpstr>
      <vt:lpstr>Type Rendering</vt:lpstr>
      <vt:lpstr>Integration of all Pieces</vt:lpstr>
      <vt:lpstr>Integration of all Pieces</vt:lpstr>
      <vt:lpstr>Integration of all Pieces</vt:lpstr>
      <vt:lpstr>Integration of all Pieces</vt:lpstr>
      <vt:lpstr>Integration  of all Pieces</vt:lpstr>
      <vt:lpstr>Results</vt:lpstr>
      <vt:lpstr>Results</vt:lpstr>
      <vt:lpstr>Conclusions</vt:lpstr>
      <vt:lpstr>Conclusions</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Logo Generation with Machine Learning and Artificial Intelligence by Approximating the Logo Design Process</dc:title>
  <dc:creator>Margulis,Bernardo</dc:creator>
  <cp:lastModifiedBy>Margulis,Bernardo</cp:lastModifiedBy>
  <cp:revision>35</cp:revision>
  <dcterms:created xsi:type="dcterms:W3CDTF">2021-06-01T23:34:51Z</dcterms:created>
  <dcterms:modified xsi:type="dcterms:W3CDTF">2021-06-02T13:07:17Z</dcterms:modified>
</cp:coreProperties>
</file>